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62" r:id="rId2"/>
    <p:sldId id="257" r:id="rId3"/>
    <p:sldId id="258" r:id="rId4"/>
    <p:sldId id="263" r:id="rId5"/>
    <p:sldId id="264" r:id="rId6"/>
    <p:sldId id="265" r:id="rId7"/>
    <p:sldId id="266" r:id="rId8"/>
    <p:sldId id="267" r:id="rId9"/>
    <p:sldId id="283" r:id="rId10"/>
    <p:sldId id="274" r:id="rId11"/>
    <p:sldId id="276" r:id="rId12"/>
    <p:sldId id="277" r:id="rId13"/>
    <p:sldId id="281" r:id="rId14"/>
    <p:sldId id="273" r:id="rId15"/>
    <p:sldId id="284" r:id="rId16"/>
    <p:sldId id="307" r:id="rId17"/>
    <p:sldId id="275" r:id="rId18"/>
    <p:sldId id="318" r:id="rId19"/>
    <p:sldId id="319" r:id="rId20"/>
    <p:sldId id="259" r:id="rId21"/>
    <p:sldId id="285" r:id="rId22"/>
    <p:sldId id="286" r:id="rId23"/>
    <p:sldId id="287" r:id="rId24"/>
    <p:sldId id="260" r:id="rId25"/>
    <p:sldId id="288" r:id="rId26"/>
    <p:sldId id="289" r:id="rId27"/>
    <p:sldId id="308" r:id="rId28"/>
    <p:sldId id="314" r:id="rId29"/>
    <p:sldId id="294" r:id="rId30"/>
    <p:sldId id="309" r:id="rId31"/>
    <p:sldId id="310" r:id="rId32"/>
    <p:sldId id="317" r:id="rId33"/>
    <p:sldId id="316" r:id="rId34"/>
    <p:sldId id="311" r:id="rId35"/>
    <p:sldId id="312" r:id="rId36"/>
    <p:sldId id="313" r:id="rId37"/>
  </p:sldIdLst>
  <p:sldSz cx="9144000" cy="6858000" type="screen4x3"/>
  <p:notesSz cx="7313613" cy="9599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232" cy="479981"/>
          </a:xfrm>
          <a:prstGeom prst="rect">
            <a:avLst/>
          </a:prstGeom>
        </p:spPr>
        <p:txBody>
          <a:bodyPr vert="horz" lIns="96643" tIns="48321" rIns="96643" bIns="48321" rtlCol="0"/>
          <a:lstStyle>
            <a:lvl1pPr algn="l">
              <a:defRPr sz="1300"/>
            </a:lvl1pPr>
          </a:lstStyle>
          <a:p>
            <a:endParaRPr lang="en-US"/>
          </a:p>
        </p:txBody>
      </p:sp>
      <p:sp>
        <p:nvSpPr>
          <p:cNvPr id="3" name="Date Placeholder 2"/>
          <p:cNvSpPr>
            <a:spLocks noGrp="1"/>
          </p:cNvSpPr>
          <p:nvPr>
            <p:ph type="dt" idx="1"/>
          </p:nvPr>
        </p:nvSpPr>
        <p:spPr>
          <a:xfrm>
            <a:off x="4142688" y="0"/>
            <a:ext cx="3169232" cy="479981"/>
          </a:xfrm>
          <a:prstGeom prst="rect">
            <a:avLst/>
          </a:prstGeom>
        </p:spPr>
        <p:txBody>
          <a:bodyPr vert="horz" lIns="96643" tIns="48321" rIns="96643" bIns="48321" rtlCol="0"/>
          <a:lstStyle>
            <a:lvl1pPr algn="r">
              <a:defRPr sz="1300"/>
            </a:lvl1pPr>
          </a:lstStyle>
          <a:p>
            <a:fld id="{A1780F2F-538C-42F0-B0EA-5B7BB8B5F9FA}" type="datetimeFigureOut">
              <a:rPr lang="en-US" smtClean="0"/>
              <a:pPr/>
              <a:t>2/23/2019</a:t>
            </a:fld>
            <a:endParaRPr lang="en-US"/>
          </a:p>
        </p:txBody>
      </p:sp>
      <p:sp>
        <p:nvSpPr>
          <p:cNvPr id="4" name="Slide Image Placeholder 3"/>
          <p:cNvSpPr>
            <a:spLocks noGrp="1" noRot="1" noChangeAspect="1"/>
          </p:cNvSpPr>
          <p:nvPr>
            <p:ph type="sldImg" idx="2"/>
          </p:nvPr>
        </p:nvSpPr>
        <p:spPr>
          <a:xfrm>
            <a:off x="1257300" y="720725"/>
            <a:ext cx="4799013" cy="3598863"/>
          </a:xfrm>
          <a:prstGeom prst="rect">
            <a:avLst/>
          </a:prstGeom>
          <a:noFill/>
          <a:ln w="12700">
            <a:solidFill>
              <a:prstClr val="black"/>
            </a:solidFill>
          </a:ln>
        </p:spPr>
        <p:txBody>
          <a:bodyPr vert="horz" lIns="96643" tIns="48321" rIns="96643" bIns="48321" rtlCol="0" anchor="ctr"/>
          <a:lstStyle/>
          <a:p>
            <a:endParaRPr lang="en-US"/>
          </a:p>
        </p:txBody>
      </p:sp>
      <p:sp>
        <p:nvSpPr>
          <p:cNvPr id="5" name="Notes Placeholder 4"/>
          <p:cNvSpPr>
            <a:spLocks noGrp="1"/>
          </p:cNvSpPr>
          <p:nvPr>
            <p:ph type="body" sz="quarter" idx="3"/>
          </p:nvPr>
        </p:nvSpPr>
        <p:spPr>
          <a:xfrm>
            <a:off x="731362" y="4559816"/>
            <a:ext cx="5850890" cy="4319826"/>
          </a:xfrm>
          <a:prstGeom prst="rect">
            <a:avLst/>
          </a:prstGeom>
        </p:spPr>
        <p:txBody>
          <a:bodyPr vert="horz" lIns="96643" tIns="48321" rIns="96643" bIns="483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7966"/>
            <a:ext cx="3169232" cy="479981"/>
          </a:xfrm>
          <a:prstGeom prst="rect">
            <a:avLst/>
          </a:prstGeom>
        </p:spPr>
        <p:txBody>
          <a:bodyPr vert="horz" lIns="96643" tIns="48321" rIns="96643" bIns="48321" rtlCol="0" anchor="b"/>
          <a:lstStyle>
            <a:lvl1pPr algn="l">
              <a:defRPr sz="1300"/>
            </a:lvl1pPr>
          </a:lstStyle>
          <a:p>
            <a:endParaRPr lang="en-US"/>
          </a:p>
        </p:txBody>
      </p:sp>
      <p:sp>
        <p:nvSpPr>
          <p:cNvPr id="7" name="Slide Number Placeholder 6"/>
          <p:cNvSpPr>
            <a:spLocks noGrp="1"/>
          </p:cNvSpPr>
          <p:nvPr>
            <p:ph type="sldNum" sz="quarter" idx="5"/>
          </p:nvPr>
        </p:nvSpPr>
        <p:spPr>
          <a:xfrm>
            <a:off x="4142688" y="9117966"/>
            <a:ext cx="3169232" cy="479981"/>
          </a:xfrm>
          <a:prstGeom prst="rect">
            <a:avLst/>
          </a:prstGeom>
        </p:spPr>
        <p:txBody>
          <a:bodyPr vert="horz" lIns="96643" tIns="48321" rIns="96643" bIns="48321" rtlCol="0" anchor="b"/>
          <a:lstStyle>
            <a:lvl1pPr algn="r">
              <a:defRPr sz="1300"/>
            </a:lvl1pPr>
          </a:lstStyle>
          <a:p>
            <a:fld id="{E9591AF5-5E53-4F6E-AB3D-B480658E8203}" type="slidenum">
              <a:rPr lang="en-US" smtClean="0"/>
              <a:pPr/>
              <a:t>‹#›</a:t>
            </a:fld>
            <a:endParaRPr lang="en-US"/>
          </a:p>
        </p:txBody>
      </p:sp>
    </p:spTree>
    <p:extLst>
      <p:ext uri="{BB962C8B-B14F-4D97-AF65-F5344CB8AC3E}">
        <p14:creationId xmlns:p14="http://schemas.microsoft.com/office/powerpoint/2010/main" val="17019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591AF5-5E53-4F6E-AB3D-B480658E8203}" type="slidenum">
              <a:rPr lang="en-US" smtClean="0"/>
              <a:pPr/>
              <a:t>1</a:t>
            </a:fld>
            <a:endParaRPr lang="en-US"/>
          </a:p>
        </p:txBody>
      </p:sp>
    </p:spTree>
    <p:extLst>
      <p:ext uri="{BB962C8B-B14F-4D97-AF65-F5344CB8AC3E}">
        <p14:creationId xmlns:p14="http://schemas.microsoft.com/office/powerpoint/2010/main" val="324986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fld id="{521BB260-7EF5-4989-ABEE-954418F27401}" type="slidenum">
              <a:rPr lang="en-US" smtClean="0"/>
              <a:pPr/>
              <a:t>5</a:t>
            </a:fld>
            <a:fld id="{7E84F72B-F0AF-4744-9B6F-5A4404592ADC}" type="slidenum">
              <a:rPr lang="en-US" smtClean="0"/>
              <a:pPr/>
              <a:t>5</a:t>
            </a:fld>
            <a:fld id="{22EAC1CE-E9E4-4ECF-9BAB-382B64609734}" type="slidenum">
              <a:rPr lang="en-US" smtClean="0"/>
              <a:pPr/>
              <a:t>5</a:t>
            </a:fld>
            <a:endParaRPr lang="en-US" dirty="0"/>
          </a:p>
        </p:txBody>
      </p:sp>
      <p:sp>
        <p:nvSpPr>
          <p:cNvPr id="4" name="Slide Number Placeholder 3"/>
          <p:cNvSpPr>
            <a:spLocks noGrp="1"/>
          </p:cNvSpPr>
          <p:nvPr>
            <p:ph type="sldNum" sz="quarter" idx="10"/>
          </p:nvPr>
        </p:nvSpPr>
        <p:spPr/>
        <p:txBody>
          <a:bodyPr/>
          <a:lstStyle/>
          <a:p>
            <a:fld id="{E9591AF5-5E53-4F6E-AB3D-B480658E8203}" type="slidenum">
              <a:rPr lang="en-US" smtClean="0"/>
              <a:pPr/>
              <a:t>5</a:t>
            </a:fld>
            <a:endParaRPr lang="en-US"/>
          </a:p>
        </p:txBody>
      </p:sp>
    </p:spTree>
    <p:extLst>
      <p:ext uri="{BB962C8B-B14F-4D97-AF65-F5344CB8AC3E}">
        <p14:creationId xmlns:p14="http://schemas.microsoft.com/office/powerpoint/2010/main" val="353608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9828C-37BB-4600-877E-B7D22C242C53}"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60267-A3EA-4CF4-AA45-70E6310BA6EC}"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4AACE-23AB-43DF-A2B5-6A5409A94622}"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199E5-D463-45D7-ADAA-B1E1BA2E5845}"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1C7EA-DBDF-44DD-84C9-37791C7DC3F8}"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D5789-4B28-4B1D-9CC8-B48F041B7AF5}"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0C283-BF1F-43D5-B812-622D30E55978}" type="datetime1">
              <a:rPr lang="en-US" smtClean="0"/>
              <a:pPr/>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D23A1-369E-4057-B1F4-11A0A6CB502B}" type="datetime1">
              <a:rPr lang="en-US" smtClean="0"/>
              <a:pPr/>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7D0DD-0473-4EFB-A751-F31C2A0F38C9}" type="datetime1">
              <a:rPr lang="en-US" smtClean="0"/>
              <a:pPr/>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F7B1C-CE7F-42EA-BCAB-B4EAE5129D40}"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A639E-4A3D-46C7-8182-794B0229A8AB}"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78257-114B-4A01-93DF-20B58ED58E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9BFAC-A475-411A-841B-9BA51DD3FE7A}" type="datetime1">
              <a:rPr lang="en-US" smtClean="0"/>
              <a:pPr/>
              <a:t>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8257-114B-4A01-93DF-20B58ED58E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19200"/>
            <a:ext cx="8458200" cy="2345322"/>
          </a:xfrm>
          <a:prstGeom prst="rect">
            <a:avLst/>
          </a:prstGeom>
        </p:spPr>
        <p:txBody>
          <a:bodyPr wrap="square">
            <a:spAutoFit/>
          </a:bodyPr>
          <a:lstStyle/>
          <a:p>
            <a:pPr algn="just">
              <a:lnSpc>
                <a:spcPct val="150000"/>
              </a:lnSpc>
              <a:defRPr/>
            </a:pPr>
            <a:r>
              <a:rPr lang="en-US" sz="2000" dirty="0" smtClean="0">
                <a:latin typeface="Times New Roman" pitchFamily="18" charset="0"/>
                <a:cs typeface="Times New Roman" pitchFamily="18" charset="0"/>
              </a:rPr>
              <a:t>A group of methods by which the physical &amp; chemical properties of a substance, mixture &amp;/or reaction mixtures are determined as a function of temperature and/or time, while sample is subjected to a controlled temperature program.</a:t>
            </a:r>
          </a:p>
          <a:p>
            <a:pPr algn="just">
              <a:lnSpc>
                <a:spcPct val="150000"/>
              </a:lnSpc>
              <a:defRPr/>
            </a:pPr>
            <a:r>
              <a:rPr lang="en-US" sz="2000" dirty="0" smtClean="0">
                <a:latin typeface="Times New Roman" pitchFamily="18" charset="0"/>
                <a:cs typeface="Times New Roman" pitchFamily="18" charset="0"/>
              </a:rPr>
              <a:t>Include heating or cooling (dynamic) or holding temperature constant (isothermal), or combination.</a:t>
            </a:r>
          </a:p>
        </p:txBody>
      </p:sp>
      <p:sp>
        <p:nvSpPr>
          <p:cNvPr id="5" name="Rectangle 2"/>
          <p:cNvSpPr>
            <a:spLocks noGrp="1" noChangeArrowheads="1"/>
          </p:cNvSpPr>
          <p:nvPr>
            <p:ph type="title"/>
          </p:nvPr>
        </p:nvSpPr>
        <p:spPr>
          <a:xfrm>
            <a:off x="457200" y="381000"/>
            <a:ext cx="8229600" cy="685800"/>
          </a:xfrm>
        </p:spPr>
        <p:txBody>
          <a:bodyPr>
            <a:normAutofit fontScale="90000"/>
          </a:bodyPr>
          <a:lstStyle/>
          <a:p>
            <a:pPr>
              <a:defRPr/>
            </a:pPr>
            <a:r>
              <a:rPr lang="en-US" sz="2400" b="1" dirty="0" smtClean="0">
                <a:solidFill>
                  <a:schemeClr val="tx2">
                    <a:lumMod val="75000"/>
                  </a:schemeClr>
                </a:solidFill>
                <a:latin typeface="Times New Roman" pitchFamily="18" charset="0"/>
                <a:cs typeface="Times New Roman" pitchFamily="18" charset="0"/>
              </a:rPr>
              <a:t>THERMAL CHARACTERIZATION OF TEXTILE MATERIALS</a:t>
            </a:r>
            <a:br>
              <a:rPr lang="en-US" sz="2400" b="1" dirty="0" smtClean="0">
                <a:solidFill>
                  <a:schemeClr val="tx2">
                    <a:lumMod val="75000"/>
                  </a:schemeClr>
                </a:solidFill>
                <a:latin typeface="Times New Roman" pitchFamily="18" charset="0"/>
                <a:cs typeface="Times New Roman" pitchFamily="18" charset="0"/>
              </a:rPr>
            </a:br>
            <a:r>
              <a:rPr lang="en-US" sz="2400" b="1" u="sng" dirty="0" smtClean="0">
                <a:solidFill>
                  <a:schemeClr val="accent1">
                    <a:lumMod val="50000"/>
                  </a:schemeClr>
                </a:solidFill>
                <a:latin typeface="Times New Roman" pitchFamily="18" charset="0"/>
                <a:cs typeface="Times New Roman" pitchFamily="18" charset="0"/>
              </a:rPr>
              <a:t>Thermal Analysis</a:t>
            </a:r>
          </a:p>
        </p:txBody>
      </p:sp>
      <p:sp>
        <p:nvSpPr>
          <p:cNvPr id="6" name="Slide Number Placeholder 5"/>
          <p:cNvSpPr>
            <a:spLocks noGrp="1"/>
          </p:cNvSpPr>
          <p:nvPr>
            <p:ph type="sldNum" sz="quarter" idx="12"/>
          </p:nvPr>
        </p:nvSpPr>
        <p:spPr/>
        <p:txBody>
          <a:bodyPr/>
          <a:lstStyle/>
          <a:p>
            <a:fld id="{C8F78257-114B-4A01-93DF-20B58ED58EF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2F1E23-E350-4F82-B6C2-3AE24A642504}" type="slidenum">
              <a:rPr lang="en-GB" smtClean="0"/>
              <a:pPr>
                <a:defRPr/>
              </a:pPr>
              <a:t>10</a:t>
            </a:fld>
            <a:endParaRPr lang="en-GB"/>
          </a:p>
        </p:txBody>
      </p:sp>
      <p:sp>
        <p:nvSpPr>
          <p:cNvPr id="21506" name="Rectangle 2"/>
          <p:cNvSpPr>
            <a:spLocks noGrp="1" noChangeArrowheads="1"/>
          </p:cNvSpPr>
          <p:nvPr>
            <p:ph type="title" idx="4294967295"/>
          </p:nvPr>
        </p:nvSpPr>
        <p:spPr>
          <a:xfrm>
            <a:off x="685800" y="0"/>
            <a:ext cx="8229600" cy="762000"/>
          </a:xfrm>
        </p:spPr>
        <p:txBody>
          <a:bodyPr>
            <a:normAutofit/>
          </a:bodyPr>
          <a:lstStyle/>
          <a:p>
            <a:pPr eaLnBrk="1" hangingPunct="1">
              <a:defRPr/>
            </a:pPr>
            <a:r>
              <a:rPr lang="en-US" sz="2400" b="1" u="sng" dirty="0" smtClean="0">
                <a:latin typeface="Times New Roman" pitchFamily="18" charset="0"/>
                <a:cs typeface="Times New Roman" pitchFamily="18" charset="0"/>
              </a:rPr>
              <a:t>Differential Scanning </a:t>
            </a:r>
            <a:r>
              <a:rPr lang="en-US" sz="2400" b="1" u="sng" dirty="0" err="1" smtClean="0">
                <a:latin typeface="Times New Roman" pitchFamily="18" charset="0"/>
                <a:cs typeface="Times New Roman" pitchFamily="18" charset="0"/>
              </a:rPr>
              <a:t>Calorimetry</a:t>
            </a:r>
            <a:r>
              <a:rPr lang="en-US" sz="2400" b="1" u="sng" dirty="0" smtClean="0">
                <a:latin typeface="Times New Roman" pitchFamily="18" charset="0"/>
                <a:cs typeface="Times New Roman" pitchFamily="18" charset="0"/>
              </a:rPr>
              <a:t> (DSC)</a:t>
            </a:r>
          </a:p>
        </p:txBody>
      </p:sp>
      <p:sp>
        <p:nvSpPr>
          <p:cNvPr id="21507" name="Rectangle 3"/>
          <p:cNvSpPr>
            <a:spLocks noGrp="1" noChangeArrowheads="1"/>
          </p:cNvSpPr>
          <p:nvPr>
            <p:ph type="body" idx="4294967295"/>
          </p:nvPr>
        </p:nvSpPr>
        <p:spPr>
          <a:xfrm>
            <a:off x="152400" y="1052513"/>
            <a:ext cx="8534400" cy="5410200"/>
          </a:xfrm>
        </p:spPr>
        <p:txBody>
          <a:bodyPr/>
          <a:lstStyle/>
          <a:p>
            <a:pPr algn="just" eaLnBrk="1" hangingPunct="1">
              <a:defRPr/>
            </a:pPr>
            <a:r>
              <a:rPr lang="en-US" sz="2400" dirty="0" smtClean="0">
                <a:latin typeface="Times New Roman" pitchFamily="18" charset="0"/>
                <a:cs typeface="Times New Roman" pitchFamily="18" charset="0"/>
              </a:rPr>
              <a:t>A thermal analysis technique in which the amount of energy absorbed (endothermic) or released (exothermic) by a material is measured.</a:t>
            </a:r>
          </a:p>
          <a:p>
            <a:pPr algn="just" eaLnBrk="1" hangingPunct="1">
              <a:defRPr/>
            </a:pPr>
            <a:r>
              <a:rPr lang="en-US" sz="2400" dirty="0" smtClean="0">
                <a:latin typeface="Times New Roman" pitchFamily="18" charset="0"/>
                <a:cs typeface="Times New Roman" pitchFamily="18" charset="0"/>
              </a:rPr>
              <a:t>Both events are the result of physical and/or chemical changes in a material.</a:t>
            </a:r>
          </a:p>
          <a:p>
            <a:pPr algn="just" eaLnBrk="1" hangingPunct="1">
              <a:defRPr/>
            </a:pPr>
            <a:r>
              <a:rPr lang="en-US" sz="2400" dirty="0" smtClean="0">
                <a:latin typeface="Times New Roman" pitchFamily="18" charset="0"/>
                <a:cs typeface="Times New Roman" pitchFamily="18" charset="0"/>
              </a:rPr>
              <a:t>Normally the weight of sample is 5 – 10 mg, </a:t>
            </a:r>
          </a:p>
          <a:p>
            <a:pPr algn="just" eaLnBrk="1" hangingPunct="1">
              <a:defRPr/>
            </a:pPr>
            <a:r>
              <a:rPr lang="en-US" sz="2400" dirty="0" smtClean="0">
                <a:latin typeface="Times New Roman" pitchFamily="18" charset="0"/>
                <a:cs typeface="Times New Roman" pitchFamily="18" charset="0"/>
              </a:rPr>
              <a:t>Sample can be in solid or liquid form.</a:t>
            </a:r>
          </a:p>
          <a:p>
            <a:pPr algn="just" eaLnBrk="1" hangingPunct="1">
              <a:defRPr/>
            </a:pPr>
            <a:r>
              <a:rPr lang="en-US" sz="2400" dirty="0" smtClean="0">
                <a:latin typeface="Times New Roman" pitchFamily="18" charset="0"/>
                <a:cs typeface="Times New Roman" pitchFamily="18" charset="0"/>
              </a:rPr>
              <a:t>Many of the physical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evaporation) or chemical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decomposition) transformation are associated with heat absorption (endothermic) or heat liberation (exothermic).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0F5691-36D3-4E6F-BCF2-913D36B327E2}" type="slidenum">
              <a:rPr lang="en-GB" smtClean="0"/>
              <a:pPr>
                <a:defRPr/>
              </a:pPr>
              <a:t>11</a:t>
            </a:fld>
            <a:endParaRPr lang="en-GB"/>
          </a:p>
        </p:txBody>
      </p:sp>
      <p:sp>
        <p:nvSpPr>
          <p:cNvPr id="25602" name="Rectangle 2"/>
          <p:cNvSpPr>
            <a:spLocks noGrp="1" noChangeArrowheads="1"/>
          </p:cNvSpPr>
          <p:nvPr>
            <p:ph type="title" idx="4294967295"/>
          </p:nvPr>
        </p:nvSpPr>
        <p:spPr>
          <a:xfrm>
            <a:off x="0" y="381000"/>
            <a:ext cx="8229600" cy="609600"/>
          </a:xfrm>
        </p:spPr>
        <p:txBody>
          <a:bodyPr>
            <a:normAutofit/>
          </a:bodyPr>
          <a:lstStyle/>
          <a:p>
            <a:pPr eaLnBrk="1" hangingPunct="1">
              <a:defRPr/>
            </a:pPr>
            <a:r>
              <a:rPr lang="en-US" sz="2400" b="1" u="sng" dirty="0" smtClean="0">
                <a:solidFill>
                  <a:schemeClr val="tx2">
                    <a:lumMod val="50000"/>
                  </a:schemeClr>
                </a:solidFill>
                <a:latin typeface="Times New Roman" pitchFamily="18" charset="0"/>
                <a:cs typeface="Times New Roman" pitchFamily="18" charset="0"/>
              </a:rPr>
              <a:t>Differential Scanning </a:t>
            </a:r>
            <a:r>
              <a:rPr lang="en-US" sz="2400" b="1" u="sng" dirty="0" err="1" smtClean="0">
                <a:solidFill>
                  <a:schemeClr val="tx2">
                    <a:lumMod val="50000"/>
                  </a:schemeClr>
                </a:solidFill>
                <a:latin typeface="Times New Roman" pitchFamily="18" charset="0"/>
                <a:cs typeface="Times New Roman" pitchFamily="18" charset="0"/>
              </a:rPr>
              <a:t>Calorimetry</a:t>
            </a:r>
            <a:r>
              <a:rPr lang="en-US" sz="2400" b="1" u="sng" dirty="0" smtClean="0">
                <a:solidFill>
                  <a:schemeClr val="tx2">
                    <a:lumMod val="50000"/>
                  </a:schemeClr>
                </a:solidFill>
                <a:latin typeface="Times New Roman" pitchFamily="18" charset="0"/>
                <a:cs typeface="Times New Roman" pitchFamily="18" charset="0"/>
              </a:rPr>
              <a:t> (DSC)</a:t>
            </a:r>
          </a:p>
        </p:txBody>
      </p:sp>
      <p:sp>
        <p:nvSpPr>
          <p:cNvPr id="25603" name="Rectangle 3"/>
          <p:cNvSpPr>
            <a:spLocks noGrp="1" noChangeArrowheads="1"/>
          </p:cNvSpPr>
          <p:nvPr>
            <p:ph type="body" idx="4294967295"/>
          </p:nvPr>
        </p:nvSpPr>
        <p:spPr>
          <a:xfrm>
            <a:off x="228600" y="1066800"/>
            <a:ext cx="8458200" cy="5562600"/>
          </a:xfrm>
        </p:spPr>
        <p:txBody>
          <a:bodyPr/>
          <a:lstStyle/>
          <a:p>
            <a:pPr algn="just" eaLnBrk="1" hangingPunct="1">
              <a:lnSpc>
                <a:spcPct val="90000"/>
              </a:lnSpc>
              <a:spcBef>
                <a:spcPts val="600"/>
              </a:spcBef>
              <a:spcAft>
                <a:spcPts val="600"/>
              </a:spcAft>
              <a:defRPr/>
            </a:pPr>
            <a:r>
              <a:rPr lang="en-US" sz="2400" dirty="0" smtClean="0">
                <a:latin typeface="Times New Roman" pitchFamily="18" charset="0"/>
                <a:cs typeface="Times New Roman" pitchFamily="18" charset="0"/>
              </a:rPr>
              <a:t>2 pans sit on a pair of identically positioned platforms connected to a furnace by common controlled heat.</a:t>
            </a:r>
          </a:p>
          <a:p>
            <a:pPr algn="just" eaLnBrk="1" hangingPunct="1">
              <a:lnSpc>
                <a:spcPct val="90000"/>
              </a:lnSpc>
              <a:spcBef>
                <a:spcPts val="600"/>
              </a:spcBef>
              <a:spcAft>
                <a:spcPts val="600"/>
              </a:spcAft>
              <a:defRPr/>
            </a:pPr>
            <a:r>
              <a:rPr lang="en-US" sz="2400" dirty="0" smtClean="0">
                <a:latin typeface="Times New Roman" pitchFamily="18" charset="0"/>
                <a:cs typeface="Times New Roman" pitchFamily="18" charset="0"/>
              </a:rPr>
              <a:t>Record any energy difference – endothermic or exothermic depending on whether more or less energy has to be supplied to the sample relative to the reference material.</a:t>
            </a:r>
          </a:p>
          <a:p>
            <a:pPr algn="just" eaLnBrk="1" hangingPunct="1">
              <a:lnSpc>
                <a:spcPct val="90000"/>
              </a:lnSpc>
              <a:spcBef>
                <a:spcPts val="600"/>
              </a:spcBef>
              <a:spcAft>
                <a:spcPts val="600"/>
              </a:spcAft>
              <a:defRPr/>
            </a:pPr>
            <a:r>
              <a:rPr lang="en-US" sz="2400" dirty="0" smtClean="0">
                <a:latin typeface="Times New Roman" pitchFamily="18" charset="0"/>
                <a:cs typeface="Times New Roman" pitchFamily="18" charset="0"/>
              </a:rPr>
              <a:t>Endothermic response usually represented positive, opposite of usual DTA convention (endothermic as negative side)</a:t>
            </a:r>
          </a:p>
          <a:p>
            <a:pPr algn="just" eaLnBrk="1" hangingPunct="1">
              <a:lnSpc>
                <a:spcPct val="90000"/>
              </a:lnSpc>
              <a:spcBef>
                <a:spcPts val="600"/>
              </a:spcBef>
              <a:spcAft>
                <a:spcPts val="600"/>
              </a:spcAft>
              <a:defRPr/>
            </a:pPr>
            <a:r>
              <a:rPr lang="en-US" sz="2400" dirty="0" smtClean="0">
                <a:latin typeface="Times New Roman" pitchFamily="18" charset="0"/>
                <a:cs typeface="Times New Roman" pitchFamily="18" charset="0"/>
              </a:rPr>
              <a:t>Correlate endothermic or exothermic peaks with thermal events in sample.</a:t>
            </a:r>
          </a:p>
          <a:p>
            <a:pPr algn="just" eaLnBrk="1" hangingPunct="1">
              <a:lnSpc>
                <a:spcPct val="90000"/>
              </a:lnSpc>
              <a:spcBef>
                <a:spcPts val="600"/>
              </a:spcBef>
              <a:spcAft>
                <a:spcPts val="600"/>
              </a:spcAft>
              <a:defRPr/>
            </a:pPr>
            <a:r>
              <a:rPr lang="en-US" sz="2400" dirty="0" smtClean="0">
                <a:latin typeface="Times New Roman" pitchFamily="18" charset="0"/>
                <a:cs typeface="Times New Roman" pitchFamily="18" charset="0"/>
              </a:rPr>
              <a:t>One way – test if readily reversible on cooling &amp; reheating. Exothermic process usually not, unlike melting &amp; many solid-solid transitions.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sc illustrate"/>
          <p:cNvPicPr>
            <a:picLocks noChangeAspect="1" noChangeArrowheads="1"/>
          </p:cNvPicPr>
          <p:nvPr/>
        </p:nvPicPr>
        <p:blipFill>
          <a:blip r:embed="rId2" cstate="print"/>
          <a:srcRect/>
          <a:stretch>
            <a:fillRect/>
          </a:stretch>
        </p:blipFill>
        <p:spPr bwMode="auto">
          <a:xfrm>
            <a:off x="533400" y="838200"/>
            <a:ext cx="8107363" cy="3790950"/>
          </a:xfrm>
          <a:prstGeom prst="rect">
            <a:avLst/>
          </a:prstGeom>
          <a:noFill/>
          <a:ln w="9525">
            <a:noFill/>
            <a:miter lim="800000"/>
            <a:headEnd/>
            <a:tailEnd/>
          </a:ln>
        </p:spPr>
      </p:pic>
      <p:sp>
        <p:nvSpPr>
          <p:cNvPr id="30723" name="Text Box 5"/>
          <p:cNvSpPr txBox="1">
            <a:spLocks noChangeArrowheads="1"/>
          </p:cNvSpPr>
          <p:nvPr/>
        </p:nvSpPr>
        <p:spPr bwMode="auto">
          <a:xfrm>
            <a:off x="838200" y="4648200"/>
            <a:ext cx="7620000" cy="1477328"/>
          </a:xfrm>
          <a:prstGeom prst="rect">
            <a:avLst/>
          </a:prstGeom>
          <a:noFill/>
          <a:ln w="9525">
            <a:noFill/>
            <a:miter lim="800000"/>
            <a:headEnd/>
            <a:tailEnd/>
          </a:ln>
        </p:spPr>
        <p:txBody>
          <a:bodyPr>
            <a:spAutoFit/>
          </a:bodyPr>
          <a:lstStyle/>
          <a:p>
            <a:pPr algn="just" eaLnBrk="0" hangingPunct="0">
              <a:spcBef>
                <a:spcPct val="50000"/>
              </a:spcBef>
            </a:pPr>
            <a:r>
              <a:rPr lang="en-US" sz="2000" dirty="0">
                <a:latin typeface="Times New Roman" pitchFamily="18" charset="0"/>
                <a:cs typeface="Times New Roman" pitchFamily="18" charset="0"/>
              </a:rPr>
              <a:t>Computer makes sure that the 2 separate pans heat at the same rate (usually 10°C/min or lower) as each other. </a:t>
            </a:r>
            <a:endParaRPr lang="en-US" sz="2000" dirty="0" smtClean="0">
              <a:latin typeface="Times New Roman" pitchFamily="18" charset="0"/>
              <a:cs typeface="Times New Roman" pitchFamily="18" charset="0"/>
            </a:endParaRPr>
          </a:p>
          <a:p>
            <a:pPr algn="just" eaLnBrk="0" hangingPunct="0">
              <a:spcBef>
                <a:spcPct val="50000"/>
              </a:spcBef>
            </a:pPr>
            <a:r>
              <a:rPr lang="en-US" sz="2000" dirty="0" smtClean="0">
                <a:latin typeface="Times New Roman" pitchFamily="18" charset="0"/>
                <a:cs typeface="Times New Roman" pitchFamily="18" charset="0"/>
              </a:rPr>
              <a:t>Depending on endothermic </a:t>
            </a:r>
            <a:r>
              <a:rPr lang="en-US" sz="2000" dirty="0">
                <a:latin typeface="Times New Roman" pitchFamily="18" charset="0"/>
                <a:cs typeface="Times New Roman" pitchFamily="18" charset="0"/>
              </a:rPr>
              <a:t>or exothermic events, results in more or less energy has to be supplied to the sample.</a:t>
            </a:r>
          </a:p>
        </p:txBody>
      </p:sp>
      <p:sp>
        <p:nvSpPr>
          <p:cNvPr id="4" name="Slide Number Placeholder 3"/>
          <p:cNvSpPr>
            <a:spLocks noGrp="1"/>
          </p:cNvSpPr>
          <p:nvPr>
            <p:ph type="sldNum" sz="quarter" idx="12"/>
          </p:nvPr>
        </p:nvSpPr>
        <p:spPr/>
        <p:txBody>
          <a:bodyPr/>
          <a:lstStyle/>
          <a:p>
            <a:pPr>
              <a:defRPr/>
            </a:pPr>
            <a:fld id="{EF5A33FB-B769-46A1-A276-9C78CEA00EFE}" type="slidenum">
              <a:rPr lang="en-GB" smtClean="0"/>
              <a:pPr>
                <a:defRPr/>
              </a:pPr>
              <a:t>12</a:t>
            </a:fld>
            <a:endParaRPr lang="en-GB"/>
          </a:p>
        </p:txBody>
      </p:sp>
      <p:sp>
        <p:nvSpPr>
          <p:cNvPr id="5" name="Rectangle 2"/>
          <p:cNvSpPr txBox="1">
            <a:spLocks noChangeArrowheads="1"/>
          </p:cNvSpPr>
          <p:nvPr/>
        </p:nvSpPr>
        <p:spPr>
          <a:xfrm>
            <a:off x="457200" y="381000"/>
            <a:ext cx="8229600" cy="4572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chemeClr val="tx2">
                    <a:lumMod val="50000"/>
                  </a:schemeClr>
                </a:solidFill>
                <a:effectLst/>
                <a:uLnTx/>
                <a:uFillTx/>
                <a:latin typeface="Times New Roman" pitchFamily="18" charset="0"/>
                <a:ea typeface="+mj-ea"/>
                <a:cs typeface="Times New Roman" pitchFamily="18" charset="0"/>
              </a:rPr>
              <a:t>Differential Scanning </a:t>
            </a:r>
            <a:r>
              <a:rPr kumimoji="0" lang="en-US" sz="2400" b="1" i="0" u="sng" strike="noStrike" kern="1200" cap="none" spc="0" normalizeH="0" baseline="0" noProof="0" dirty="0" err="1" smtClean="0">
                <a:ln>
                  <a:noFill/>
                </a:ln>
                <a:solidFill>
                  <a:schemeClr val="tx2">
                    <a:lumMod val="50000"/>
                  </a:schemeClr>
                </a:solidFill>
                <a:effectLst/>
                <a:uLnTx/>
                <a:uFillTx/>
                <a:latin typeface="Times New Roman" pitchFamily="18" charset="0"/>
                <a:ea typeface="+mj-ea"/>
                <a:cs typeface="Times New Roman" pitchFamily="18" charset="0"/>
              </a:rPr>
              <a:t>Calorimetry</a:t>
            </a:r>
            <a:r>
              <a:rPr kumimoji="0" lang="en-US" sz="2400" b="1" i="0" u="sng" strike="noStrike" kern="1200" cap="none" spc="0" normalizeH="0" baseline="0" noProof="0" dirty="0" smtClean="0">
                <a:ln>
                  <a:noFill/>
                </a:ln>
                <a:solidFill>
                  <a:schemeClr val="tx2">
                    <a:lumMod val="50000"/>
                  </a:schemeClr>
                </a:solidFill>
                <a:effectLst/>
                <a:uLnTx/>
                <a:uFillTx/>
                <a:latin typeface="Times New Roman" pitchFamily="18" charset="0"/>
                <a:ea typeface="+mj-ea"/>
                <a:cs typeface="Times New Roman" pitchFamily="18" charset="0"/>
              </a:rPr>
              <a:t> (DSC)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dsc curve"/>
          <p:cNvPicPr>
            <a:picLocks noChangeAspect="1" noChangeArrowheads="1"/>
          </p:cNvPicPr>
          <p:nvPr/>
        </p:nvPicPr>
        <p:blipFill>
          <a:blip r:embed="rId2" cstate="print"/>
          <a:srcRect b="10381"/>
          <a:stretch>
            <a:fillRect/>
          </a:stretch>
        </p:blipFill>
        <p:spPr bwMode="auto">
          <a:xfrm>
            <a:off x="838200" y="457200"/>
            <a:ext cx="7391400" cy="3810000"/>
          </a:xfrm>
          <a:prstGeom prst="rect">
            <a:avLst/>
          </a:prstGeom>
          <a:noFill/>
          <a:ln w="9525">
            <a:noFill/>
            <a:miter lim="800000"/>
            <a:headEnd/>
            <a:tailEnd/>
          </a:ln>
        </p:spPr>
      </p:pic>
      <p:sp>
        <p:nvSpPr>
          <p:cNvPr id="34819" name="Text Box 5"/>
          <p:cNvSpPr txBox="1">
            <a:spLocks noChangeArrowheads="1"/>
          </p:cNvSpPr>
          <p:nvPr/>
        </p:nvSpPr>
        <p:spPr bwMode="auto">
          <a:xfrm>
            <a:off x="762000" y="4800600"/>
            <a:ext cx="7772400" cy="1169551"/>
          </a:xfrm>
          <a:prstGeom prst="rect">
            <a:avLst/>
          </a:prstGeom>
          <a:noFill/>
          <a:ln w="9525">
            <a:noFill/>
            <a:miter lim="800000"/>
            <a:headEnd/>
            <a:tailEnd/>
          </a:ln>
        </p:spPr>
        <p:txBody>
          <a:bodyPr>
            <a:spAutoFit/>
          </a:bodyPr>
          <a:lstStyle/>
          <a:p>
            <a:pPr marL="457200" indent="-457200" algn="just" eaLnBrk="0" hangingPunct="0">
              <a:spcBef>
                <a:spcPct val="50000"/>
              </a:spcBef>
              <a:buFont typeface="Arial" pitchFamily="34" charset="0"/>
              <a:buChar char="•"/>
            </a:pPr>
            <a:r>
              <a:rPr lang="en-US" sz="2000" dirty="0">
                <a:latin typeface="Times New Roman" pitchFamily="18" charset="0"/>
                <a:cs typeface="Times New Roman" pitchFamily="18" charset="0"/>
              </a:rPr>
              <a:t>Typical DSC curve for polymer (especially thermoplastic), for polymers that don’t crystallize (amorphous), </a:t>
            </a: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c</a:t>
            </a:r>
            <a:r>
              <a:rPr lang="en-US" sz="2000" dirty="0">
                <a:latin typeface="Times New Roman" pitchFamily="18" charset="0"/>
                <a:cs typeface="Times New Roman" pitchFamily="18" charset="0"/>
              </a:rPr>
              <a:t> &amp; T</a:t>
            </a:r>
            <a:r>
              <a:rPr lang="en-US" sz="2000" baseline="-25000" dirty="0">
                <a:latin typeface="Times New Roman" pitchFamily="18" charset="0"/>
                <a:cs typeface="Times New Roman" pitchFamily="18" charset="0"/>
              </a:rPr>
              <a:t>m</a:t>
            </a:r>
            <a:r>
              <a:rPr lang="en-US" sz="2000" dirty="0">
                <a:latin typeface="Times New Roman" pitchFamily="18" charset="0"/>
                <a:cs typeface="Times New Roman" pitchFamily="18" charset="0"/>
              </a:rPr>
              <a:t> will not present. </a:t>
            </a:r>
          </a:p>
          <a:p>
            <a:pPr marL="457200" indent="-457200" algn="just" eaLnBrk="0" hangingPunct="0">
              <a:spcBef>
                <a:spcPct val="50000"/>
              </a:spcBef>
              <a:buFont typeface="Arial" pitchFamily="34" charset="0"/>
              <a:buChar char="•"/>
            </a:pPr>
            <a:r>
              <a:rPr lang="en-US" sz="2000" dirty="0">
                <a:latin typeface="Times New Roman" pitchFamily="18" charset="0"/>
                <a:cs typeface="Times New Roman" pitchFamily="18" charset="0"/>
              </a:rPr>
              <a:t>Comparing </a:t>
            </a: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with </a:t>
            </a: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c</a:t>
            </a:r>
            <a:r>
              <a:rPr lang="en-US" sz="2000" dirty="0">
                <a:latin typeface="Times New Roman" pitchFamily="18" charset="0"/>
                <a:cs typeface="Times New Roman" pitchFamily="18" charset="0"/>
              </a:rPr>
              <a:t> &amp; T</a:t>
            </a:r>
            <a:r>
              <a:rPr lang="en-US" sz="2000" baseline="-25000" dirty="0">
                <a:latin typeface="Times New Roman" pitchFamily="18" charset="0"/>
                <a:cs typeface="Times New Roman" pitchFamily="18" charset="0"/>
              </a:rPr>
              <a:t>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only involve changes in heat capacity.</a:t>
            </a:r>
          </a:p>
        </p:txBody>
      </p:sp>
      <p:sp>
        <p:nvSpPr>
          <p:cNvPr id="4" name="Slide Number Placeholder 3"/>
          <p:cNvSpPr>
            <a:spLocks noGrp="1"/>
          </p:cNvSpPr>
          <p:nvPr>
            <p:ph type="sldNum" sz="quarter" idx="12"/>
          </p:nvPr>
        </p:nvSpPr>
        <p:spPr/>
        <p:txBody>
          <a:bodyPr/>
          <a:lstStyle/>
          <a:p>
            <a:pPr>
              <a:defRPr/>
            </a:pPr>
            <a:fld id="{03F74703-5804-47AF-9502-82ADCF9DC7F4}"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810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50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p:nvPr/>
        </p:nvSpPr>
        <p:spPr>
          <a:xfrm>
            <a:off x="304800" y="1143000"/>
            <a:ext cx="8534400" cy="2246769"/>
          </a:xfrm>
          <a:prstGeom prst="rect">
            <a:avLst/>
          </a:prstGeom>
        </p:spPr>
        <p:txBody>
          <a:bodyPr wrap="square">
            <a:spAutoFit/>
          </a:bodyPr>
          <a:lstStyle/>
          <a:p>
            <a:pPr marL="457200" indent="-457200">
              <a:spcBef>
                <a:spcPts val="600"/>
              </a:spcBef>
              <a:spcAft>
                <a:spcPts val="600"/>
              </a:spcAft>
              <a:buFont typeface="Arial" pitchFamily="34" charset="0"/>
              <a:buChar char="•"/>
            </a:pPr>
            <a:r>
              <a:rPr lang="en-US" sz="2400" dirty="0" smtClean="0">
                <a:latin typeface="Times New Roman" pitchFamily="18" charset="0"/>
                <a:cs typeface="Times New Roman" pitchFamily="18" charset="0"/>
              </a:rPr>
              <a:t>The area under a melting transition curve is the total amount of heat absorbed during the melting process.</a:t>
            </a:r>
          </a:p>
          <a:p>
            <a:pPr marL="457200" indent="-457200">
              <a:spcBef>
                <a:spcPts val="600"/>
              </a:spcBef>
              <a:spcAft>
                <a:spcPts val="600"/>
              </a:spcAft>
              <a:buFont typeface="Arial" pitchFamily="34" charset="0"/>
              <a:buChar char="•"/>
            </a:pPr>
            <a:r>
              <a:rPr lang="en-US" sz="2400" dirty="0" smtClean="0">
                <a:latin typeface="Times New Roman" pitchFamily="18" charset="0"/>
                <a:cs typeface="Times New Roman" pitchFamily="18" charset="0"/>
              </a:rPr>
              <a:t>This area is used below to calculate the fraction </a:t>
            </a:r>
            <a:r>
              <a:rPr lang="en-US" sz="2400" dirty="0" err="1" smtClean="0">
                <a:latin typeface="Times New Roman" pitchFamily="18" charset="0"/>
                <a:cs typeface="Times New Roman" pitchFamily="18" charset="0"/>
              </a:rPr>
              <a:t>crystallinity</a:t>
            </a:r>
            <a:r>
              <a:rPr lang="en-US" sz="2400" dirty="0" smtClean="0">
                <a:latin typeface="Times New Roman" pitchFamily="18" charset="0"/>
                <a:cs typeface="Times New Roman" pitchFamily="18" charset="0"/>
              </a:rPr>
              <a:t> that existed before the polymer was heated.</a:t>
            </a:r>
          </a:p>
          <a:p>
            <a:pPr marL="457200" indent="-457200">
              <a:spcBef>
                <a:spcPts val="600"/>
              </a:spcBef>
              <a:spcAft>
                <a:spcPts val="600"/>
              </a:spcAft>
              <a:buFont typeface="Arial" pitchFamily="34" charset="0"/>
              <a:buChar char="•"/>
            </a:pPr>
            <a:endParaRPr lang="en-US" sz="2400" dirty="0">
              <a:latin typeface="Times New Roman" pitchFamily="18" charset="0"/>
              <a:cs typeface="Times New Roman" pitchFamily="18" charset="0"/>
            </a:endParaRPr>
          </a:p>
        </p:txBody>
      </p:sp>
      <p:sp>
        <p:nvSpPr>
          <p:cNvPr id="6" name="Rectangle 5"/>
          <p:cNvSpPr/>
          <p:nvPr/>
        </p:nvSpPr>
        <p:spPr>
          <a:xfrm>
            <a:off x="381000" y="4724400"/>
            <a:ext cx="8305800" cy="1723549"/>
          </a:xfrm>
          <a:prstGeom prst="rect">
            <a:avLst/>
          </a:prstGeom>
        </p:spPr>
        <p:txBody>
          <a:bodyPr wrap="square">
            <a:spAutoFit/>
          </a:bodyPr>
          <a:lstStyle/>
          <a:p>
            <a:pPr marL="457200" indent="-457200">
              <a:spcBef>
                <a:spcPts val="600"/>
              </a:spcBef>
              <a:spcAft>
                <a:spcPts val="600"/>
              </a:spcAft>
              <a:buFont typeface="Arial" pitchFamily="34" charset="0"/>
              <a:buChar char="•"/>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t>
            </a:r>
            <a:r>
              <a:rPr lang="en-US" sz="2400" baseline="-25000" dirty="0" err="1"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 is the enthalpy of fusion and is defined as the calories required to melt one gram of crystal.</a:t>
            </a:r>
          </a:p>
          <a:p>
            <a:pPr marL="457200" indent="-457200">
              <a:spcBef>
                <a:spcPts val="600"/>
              </a:spcBef>
              <a:spcAft>
                <a:spcPts val="600"/>
              </a:spcAft>
              <a:buFont typeface="Arial" pitchFamily="34" charset="0"/>
              <a:buChar char="•"/>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t>
            </a:r>
            <a:r>
              <a:rPr lang="en-US" sz="2400" baseline="-25000" dirty="0" err="1" smtClean="0">
                <a:latin typeface="Times New Roman" pitchFamily="18" charset="0"/>
                <a:cs typeface="Times New Roman" pitchFamily="18" charset="0"/>
              </a:rPr>
              <a:t>exp</a:t>
            </a:r>
            <a:r>
              <a:rPr lang="en-US" sz="2400" dirty="0" smtClean="0">
                <a:latin typeface="Times New Roman" pitchFamily="18" charset="0"/>
                <a:cs typeface="Times New Roman" pitchFamily="18" charset="0"/>
              </a:rPr>
              <a:t> is experimental data and it is the calories required to melt one gram of sample.</a:t>
            </a:r>
            <a:endParaRPr lang="en-US" sz="2400" dirty="0">
              <a:latin typeface="Times New Roman" pitchFamily="18" charset="0"/>
              <a:cs typeface="Times New Roman" pitchFamily="18" charset="0"/>
            </a:endParaRPr>
          </a:p>
        </p:txBody>
      </p:sp>
      <p:sp>
        <p:nvSpPr>
          <p:cNvPr id="7" name="TextBox 6"/>
          <p:cNvSpPr txBox="1"/>
          <p:nvPr/>
        </p:nvSpPr>
        <p:spPr>
          <a:xfrm>
            <a:off x="533400" y="381000"/>
            <a:ext cx="76962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Estimation of </a:t>
            </a:r>
            <a:r>
              <a:rPr lang="en-US" sz="2400" b="1" dirty="0" err="1" smtClean="0">
                <a:latin typeface="Times New Roman" pitchFamily="18" charset="0"/>
                <a:cs typeface="Times New Roman" pitchFamily="18" charset="0"/>
              </a:rPr>
              <a:t>Crystallinity</a:t>
            </a:r>
            <a:r>
              <a:rPr lang="en-US" sz="2400" b="1" dirty="0" smtClean="0">
                <a:latin typeface="Times New Roman" pitchFamily="18" charset="0"/>
                <a:cs typeface="Times New Roman" pitchFamily="18" charset="0"/>
              </a:rPr>
              <a:t> of Polymer</a:t>
            </a:r>
            <a:endParaRPr lang="en-US"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rot="16200000">
            <a:off x="3640572" y="2303028"/>
            <a:ext cx="957262" cy="229480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8F78257-114B-4A01-93DF-20B58ED58EF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 crystal"/>
          <p:cNvPicPr>
            <a:picLocks noChangeAspect="1" noChangeArrowheads="1"/>
          </p:cNvPicPr>
          <p:nvPr/>
        </p:nvPicPr>
        <p:blipFill>
          <a:blip r:embed="rId2" cstate="print"/>
          <a:srcRect/>
          <a:stretch>
            <a:fillRect/>
          </a:stretch>
        </p:blipFill>
        <p:spPr bwMode="auto">
          <a:xfrm>
            <a:off x="761999" y="1524000"/>
            <a:ext cx="6871373" cy="5334000"/>
          </a:xfrm>
          <a:prstGeom prst="rect">
            <a:avLst/>
          </a:prstGeom>
          <a:noFill/>
          <a:ln w="9525">
            <a:noFill/>
            <a:miter lim="800000"/>
            <a:headEnd/>
            <a:tailEnd/>
          </a:ln>
        </p:spPr>
      </p:pic>
      <p:sp>
        <p:nvSpPr>
          <p:cNvPr id="4" name="Text Box 5"/>
          <p:cNvSpPr txBox="1">
            <a:spLocks noChangeArrowheads="1"/>
          </p:cNvSpPr>
          <p:nvPr/>
        </p:nvSpPr>
        <p:spPr bwMode="auto">
          <a:xfrm>
            <a:off x="1066800" y="533400"/>
            <a:ext cx="6934200" cy="830997"/>
          </a:xfrm>
          <a:prstGeom prst="rect">
            <a:avLst/>
          </a:prstGeom>
          <a:noFill/>
          <a:ln w="9525">
            <a:noFill/>
            <a:miter lim="800000"/>
            <a:headEnd/>
            <a:tailEnd/>
          </a:ln>
        </p:spPr>
        <p:txBody>
          <a:bodyPr>
            <a:spAutoFit/>
          </a:bodyPr>
          <a:lstStyle/>
          <a:p>
            <a:pPr eaLnBrk="0" hangingPunct="0">
              <a:spcBef>
                <a:spcPct val="50000"/>
              </a:spcBef>
            </a:pP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crystallinity</a:t>
            </a:r>
            <a:r>
              <a:rPr lang="en-US" sz="2400" dirty="0">
                <a:latin typeface="Times New Roman" pitchFamily="18" charset="0"/>
                <a:cs typeface="Times New Roman" pitchFamily="18" charset="0"/>
              </a:rPr>
              <a:t> calculated relative to 100% crystal material’s T</a:t>
            </a:r>
            <a:r>
              <a:rPr lang="en-US" sz="2400" baseline="-25000" dirty="0">
                <a:latin typeface="Times New Roman" pitchFamily="18" charset="0"/>
                <a:cs typeface="Times New Roman" pitchFamily="18" charset="0"/>
              </a:rPr>
              <a:t>m</a:t>
            </a:r>
            <a:r>
              <a:rPr lang="en-US" sz="2400" dirty="0">
                <a:latin typeface="Times New Roman" pitchFamily="18" charset="0"/>
                <a:cs typeface="Times New Roman" pitchFamily="18" charset="0"/>
              </a:rPr>
              <a:t> peak.</a:t>
            </a:r>
          </a:p>
        </p:txBody>
      </p:sp>
      <p:sp>
        <p:nvSpPr>
          <p:cNvPr id="5" name="Slide Number Placeholder 4"/>
          <p:cNvSpPr>
            <a:spLocks noGrp="1"/>
          </p:cNvSpPr>
          <p:nvPr>
            <p:ph type="sldNum" sz="quarter" idx="12"/>
          </p:nvPr>
        </p:nvSpPr>
        <p:spPr/>
        <p:txBody>
          <a:bodyPr/>
          <a:lstStyle/>
          <a:p>
            <a:fld id="{C8F78257-114B-4A01-93DF-20B58ED58EF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0" y="762000"/>
            <a:ext cx="7496175" cy="5698166"/>
          </a:xfrm>
          <a:prstGeom prst="rect">
            <a:avLst/>
          </a:prstGeom>
          <a:noFill/>
          <a:ln w="9525">
            <a:noFill/>
            <a:miter lim="800000"/>
            <a:headEnd/>
            <a:tailEnd/>
          </a:ln>
          <a:effectLst/>
        </p:spPr>
      </p:pic>
      <p:sp>
        <p:nvSpPr>
          <p:cNvPr id="3" name="TextBox 2"/>
          <p:cNvSpPr txBox="1"/>
          <p:nvPr/>
        </p:nvSpPr>
        <p:spPr>
          <a:xfrm>
            <a:off x="914400" y="304800"/>
            <a:ext cx="7620000" cy="584775"/>
          </a:xfrm>
          <a:prstGeom prst="rect">
            <a:avLst/>
          </a:prstGeom>
          <a:noFill/>
        </p:spPr>
        <p:txBody>
          <a:bodyPr wrap="square" rtlCol="0">
            <a:spAutoFit/>
          </a:bodyPr>
          <a:lstStyle/>
          <a:p>
            <a:pPr algn="ctr"/>
            <a:r>
              <a:rPr lang="en-US" sz="3200" b="1" dirty="0" smtClean="0"/>
              <a:t>DSC of Polyester </a:t>
            </a:r>
            <a:r>
              <a:rPr lang="en-US" sz="3200" b="1" dirty="0" err="1" smtClean="0"/>
              <a:t>Fibre</a:t>
            </a:r>
            <a:endParaRPr lang="en-US" sz="3200" b="1" dirty="0"/>
          </a:p>
        </p:txBody>
      </p:sp>
      <p:sp>
        <p:nvSpPr>
          <p:cNvPr id="4" name="Slide Number Placeholder 3"/>
          <p:cNvSpPr>
            <a:spLocks noGrp="1"/>
          </p:cNvSpPr>
          <p:nvPr>
            <p:ph type="sldNum" sz="quarter" idx="12"/>
          </p:nvPr>
        </p:nvSpPr>
        <p:spPr/>
        <p:txBody>
          <a:bodyPr/>
          <a:lstStyle/>
          <a:p>
            <a:fld id="{C8F78257-114B-4A01-93DF-20B58ED58EF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D53BD6-2D11-4FE6-AF8E-F0FA9AAB5228}" type="slidenum">
              <a:rPr lang="en-GB" smtClean="0"/>
              <a:pPr>
                <a:defRPr/>
              </a:pPr>
              <a:t>17</a:t>
            </a:fld>
            <a:endParaRPr lang="en-GB"/>
          </a:p>
        </p:txBody>
      </p:sp>
      <p:sp>
        <p:nvSpPr>
          <p:cNvPr id="24578" name="Rectangle 2"/>
          <p:cNvSpPr>
            <a:spLocks noGrp="1" noChangeArrowheads="1"/>
          </p:cNvSpPr>
          <p:nvPr>
            <p:ph type="title" idx="4294967295"/>
          </p:nvPr>
        </p:nvSpPr>
        <p:spPr>
          <a:xfrm>
            <a:off x="457200" y="228600"/>
            <a:ext cx="8229600" cy="533400"/>
          </a:xfrm>
        </p:spPr>
        <p:txBody>
          <a:bodyPr>
            <a:normAutofit/>
          </a:bodyPr>
          <a:lstStyle/>
          <a:p>
            <a:pPr eaLnBrk="1" hangingPunct="1">
              <a:defRPr/>
            </a:pPr>
            <a:r>
              <a:rPr lang="en-US" sz="2400" b="1" u="sng" dirty="0" smtClean="0">
                <a:latin typeface="Times New Roman" pitchFamily="18" charset="0"/>
                <a:cs typeface="Times New Roman" pitchFamily="18" charset="0"/>
              </a:rPr>
              <a:t>DSC – Applications </a:t>
            </a:r>
          </a:p>
        </p:txBody>
      </p:sp>
      <p:sp>
        <p:nvSpPr>
          <p:cNvPr id="24579" name="Rectangle 3"/>
          <p:cNvSpPr>
            <a:spLocks noGrp="1" noChangeArrowheads="1"/>
          </p:cNvSpPr>
          <p:nvPr>
            <p:ph type="body" idx="4294967295"/>
          </p:nvPr>
        </p:nvSpPr>
        <p:spPr>
          <a:xfrm>
            <a:off x="457200" y="914400"/>
            <a:ext cx="8305800" cy="5410200"/>
          </a:xfrm>
        </p:spPr>
        <p:txBody>
          <a:bodyPr>
            <a:normAutofit/>
          </a:bodyPr>
          <a:lstStyle/>
          <a:p>
            <a:pPr eaLnBrk="1" hangingPunct="1">
              <a:spcBef>
                <a:spcPts val="600"/>
              </a:spcBef>
              <a:spcAft>
                <a:spcPts val="600"/>
              </a:spcAft>
              <a:defRPr/>
            </a:pPr>
            <a:r>
              <a:rPr lang="en-US" sz="2000" dirty="0" smtClean="0">
                <a:latin typeface="Times New Roman" pitchFamily="18" charset="0"/>
                <a:cs typeface="Times New Roman" pitchFamily="18" charset="0"/>
              </a:rPr>
              <a:t>Identify melting point, glass transition, energy required to melt material. </a:t>
            </a:r>
          </a:p>
          <a:p>
            <a:pPr eaLnBrk="1" hangingPunct="1">
              <a:spcBef>
                <a:spcPts val="600"/>
              </a:spcBef>
              <a:spcAft>
                <a:spcPts val="600"/>
              </a:spcAft>
              <a:defRPr/>
            </a:pPr>
            <a:r>
              <a:rPr lang="en-US" sz="2000" dirty="0" smtClean="0">
                <a:latin typeface="Times New Roman" pitchFamily="18" charset="0"/>
                <a:cs typeface="Times New Roman" pitchFamily="18" charset="0"/>
              </a:rPr>
              <a:t>Evaluation of phase transformation.</a:t>
            </a:r>
          </a:p>
          <a:p>
            <a:pPr eaLnBrk="1" hangingPunct="1">
              <a:spcBef>
                <a:spcPts val="600"/>
              </a:spcBef>
              <a:spcAft>
                <a:spcPts val="600"/>
              </a:spcAft>
              <a:defRPr/>
            </a:pPr>
            <a:r>
              <a:rPr lang="en-US" sz="2000" dirty="0" smtClean="0">
                <a:latin typeface="Times New Roman" pitchFamily="18" charset="0"/>
                <a:cs typeface="Times New Roman" pitchFamily="18" charset="0"/>
              </a:rPr>
              <a:t>Decomposition, polymerization, </a:t>
            </a:r>
            <a:r>
              <a:rPr lang="en-US" sz="2000" dirty="0" err="1" smtClean="0">
                <a:latin typeface="Times New Roman" pitchFamily="18" charset="0"/>
                <a:cs typeface="Times New Roman" pitchFamily="18" charset="0"/>
              </a:rPr>
              <a:t>gelation</a:t>
            </a:r>
            <a:r>
              <a:rPr lang="en-US" sz="2000" dirty="0" smtClean="0">
                <a:latin typeface="Times New Roman" pitchFamily="18" charset="0"/>
                <a:cs typeface="Times New Roman" pitchFamily="18" charset="0"/>
              </a:rPr>
              <a:t>, curing.</a:t>
            </a:r>
          </a:p>
          <a:p>
            <a:pPr>
              <a:spcBef>
                <a:spcPts val="600"/>
              </a:spcBef>
              <a:spcAft>
                <a:spcPts val="600"/>
              </a:spcAft>
              <a:defRPr/>
            </a:pPr>
            <a:r>
              <a:rPr lang="en-US" sz="2000" dirty="0" smtClean="0">
                <a:latin typeface="Times New Roman" pitchFamily="18" charset="0"/>
                <a:cs typeface="Times New Roman" pitchFamily="18" charset="0"/>
              </a:rPr>
              <a:t>Determination of </a:t>
            </a:r>
            <a:r>
              <a:rPr lang="en-US" sz="2000" dirty="0">
                <a:latin typeface="Times New Roman" pitchFamily="18" charset="0"/>
                <a:cs typeface="Times New Roman" pitchFamily="18" charset="0"/>
              </a:rPr>
              <a:t>crystallization temperature upon cooling.</a:t>
            </a:r>
          </a:p>
          <a:p>
            <a:pPr eaLnBrk="1" hangingPunct="1">
              <a:spcBef>
                <a:spcPts val="600"/>
              </a:spcBef>
              <a:spcAft>
                <a:spcPts val="600"/>
              </a:spcAft>
              <a:defRPr/>
            </a:pPr>
            <a:r>
              <a:rPr lang="en-US" sz="2000" dirty="0" smtClean="0">
                <a:latin typeface="Times New Roman" pitchFamily="18" charset="0"/>
                <a:cs typeface="Times New Roman" pitchFamily="18" charset="0"/>
              </a:rPr>
              <a:t>Estimation of </a:t>
            </a:r>
            <a:r>
              <a:rPr lang="en-US" sz="2000" dirty="0" err="1" smtClean="0">
                <a:latin typeface="Times New Roman" pitchFamily="18" charset="0"/>
                <a:cs typeface="Times New Roman" pitchFamily="18" charset="0"/>
              </a:rPr>
              <a:t>Crystallinity</a:t>
            </a:r>
            <a:r>
              <a:rPr lang="en-US" sz="2000" dirty="0" smtClean="0">
                <a:latin typeface="Times New Roman" pitchFamily="18" charset="0"/>
                <a:cs typeface="Times New Roman" pitchFamily="18" charset="0"/>
              </a:rPr>
              <a:t> of polymer.</a:t>
            </a:r>
          </a:p>
          <a:p>
            <a:pPr eaLnBrk="1" hangingPunct="1">
              <a:spcBef>
                <a:spcPts val="600"/>
              </a:spcBef>
              <a:spcAft>
                <a:spcPts val="600"/>
              </a:spcAft>
              <a:defRPr/>
            </a:pPr>
            <a:r>
              <a:rPr lang="en-US" sz="2000" dirty="0" smtClean="0">
                <a:latin typeface="Times New Roman" pitchFamily="18" charset="0"/>
                <a:cs typeface="Times New Roman" pitchFamily="18" charset="0"/>
              </a:rPr>
              <a:t>Evaluation of processing, thermal &amp; mechanical histories.</a:t>
            </a:r>
          </a:p>
          <a:p>
            <a:pPr eaLnBrk="1" hangingPunct="1">
              <a:spcBef>
                <a:spcPts val="600"/>
              </a:spcBef>
              <a:spcAft>
                <a:spcPts val="600"/>
              </a:spcAft>
              <a:defRPr/>
            </a:pPr>
            <a:r>
              <a:rPr lang="en-US" sz="2000" dirty="0" smtClean="0">
                <a:latin typeface="Times New Roman" pitchFamily="18" charset="0"/>
                <a:cs typeface="Times New Roman" pitchFamily="18" charset="0"/>
              </a:rPr>
              <a:t>Process modeling, material’s minimum process temperature (processing condition).</a:t>
            </a:r>
          </a:p>
          <a:p>
            <a:pPr eaLnBrk="1" hangingPunct="1">
              <a:spcBef>
                <a:spcPts val="600"/>
              </a:spcBef>
              <a:spcAft>
                <a:spcPts val="600"/>
              </a:spcAft>
              <a:defRPr/>
            </a:pPr>
            <a:r>
              <a:rPr lang="en-US" sz="2000" dirty="0" smtClean="0">
                <a:latin typeface="Times New Roman" pitchFamily="18" charset="0"/>
                <a:cs typeface="Times New Roman" pitchFamily="18" charset="0"/>
              </a:rPr>
              <a:t>Perform oxidative stability testing (OIT).</a:t>
            </a:r>
          </a:p>
          <a:p>
            <a:pPr eaLnBrk="1" hangingPunct="1">
              <a:spcBef>
                <a:spcPts val="600"/>
              </a:spcBef>
              <a:spcAft>
                <a:spcPts val="600"/>
              </a:spcAft>
              <a:defRPr/>
            </a:pPr>
            <a:r>
              <a:rPr lang="en-US" sz="2000" dirty="0" smtClean="0">
                <a:latin typeface="Times New Roman" pitchFamily="18" charset="0"/>
                <a:cs typeface="Times New Roman" pitchFamily="18" charset="0"/>
              </a:rPr>
              <a:t>Compare additive effects on material.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1AC7EA-CB8C-476D-9875-65D3B215A1C4}" type="slidenum">
              <a:rPr lang="en-GB" smtClean="0"/>
              <a:pPr>
                <a:defRPr/>
              </a:pPr>
              <a:t>18</a:t>
            </a:fld>
            <a:endParaRPr lang="en-GB"/>
          </a:p>
        </p:txBody>
      </p:sp>
      <p:sp>
        <p:nvSpPr>
          <p:cNvPr id="18434" name="Rectangle 2"/>
          <p:cNvSpPr>
            <a:spLocks noGrp="1" noChangeArrowheads="1"/>
          </p:cNvSpPr>
          <p:nvPr>
            <p:ph type="title" idx="4294967295"/>
          </p:nvPr>
        </p:nvSpPr>
        <p:spPr>
          <a:xfrm>
            <a:off x="0" y="381000"/>
            <a:ext cx="9144000" cy="762000"/>
          </a:xfrm>
        </p:spPr>
        <p:txBody>
          <a:bodyPr/>
          <a:lstStyle/>
          <a:p>
            <a:pPr algn="ctr" eaLnBrk="1" hangingPunct="1">
              <a:defRPr/>
            </a:pPr>
            <a:r>
              <a:rPr lang="en-US" sz="3500" b="1" dirty="0" smtClean="0">
                <a:latin typeface="Times New Roman" pitchFamily="18" charset="0"/>
                <a:cs typeface="Times New Roman" pitchFamily="18" charset="0"/>
              </a:rPr>
              <a:t>Differential Thermal Analysis (DTA)</a:t>
            </a:r>
          </a:p>
        </p:txBody>
      </p:sp>
      <p:sp>
        <p:nvSpPr>
          <p:cNvPr id="18435" name="Rectangle 3"/>
          <p:cNvSpPr>
            <a:spLocks noGrp="1" noChangeArrowheads="1"/>
          </p:cNvSpPr>
          <p:nvPr>
            <p:ph type="body" idx="4294967295"/>
          </p:nvPr>
        </p:nvSpPr>
        <p:spPr>
          <a:xfrm>
            <a:off x="457200" y="1143000"/>
            <a:ext cx="8229600" cy="5410200"/>
          </a:xfrm>
        </p:spPr>
        <p:txBody>
          <a:bodyPr>
            <a:normAutofit fontScale="92500" lnSpcReduction="10000"/>
          </a:bodyPr>
          <a:lstStyle/>
          <a:p>
            <a:pPr algn="just" eaLnBrk="1" hangingPunct="1">
              <a:spcBef>
                <a:spcPts val="600"/>
              </a:spcBef>
              <a:spcAft>
                <a:spcPts val="600"/>
              </a:spcAft>
              <a:defRPr/>
            </a:pPr>
            <a:r>
              <a:rPr lang="en-US" sz="2000" dirty="0" smtClean="0">
                <a:latin typeface="Times New Roman" pitchFamily="18" charset="0"/>
                <a:cs typeface="Times New Roman" pitchFamily="18" charset="0"/>
              </a:rPr>
              <a:t>Record temperature difference between sample &amp; reference material.</a:t>
            </a:r>
          </a:p>
          <a:p>
            <a:pPr algn="just" eaLnBrk="1" hangingPunct="1">
              <a:spcBef>
                <a:spcPts val="600"/>
              </a:spcBef>
              <a:spcAft>
                <a:spcPts val="600"/>
              </a:spcAft>
              <a:defRPr/>
            </a:pPr>
            <a:r>
              <a:rPr lang="en-US" sz="2000" dirty="0" smtClean="0">
                <a:latin typeface="Times New Roman" pitchFamily="18" charset="0"/>
                <a:cs typeface="Times New Roman" pitchFamily="18" charset="0"/>
              </a:rPr>
              <a:t>If endothermic event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melting) temperature sample will lower than reference material.</a:t>
            </a:r>
          </a:p>
          <a:p>
            <a:pPr algn="just" eaLnBrk="1" hangingPunct="1">
              <a:spcBef>
                <a:spcPts val="600"/>
              </a:spcBef>
              <a:spcAft>
                <a:spcPts val="600"/>
              </a:spcAft>
              <a:defRPr/>
            </a:pPr>
            <a:r>
              <a:rPr lang="en-US" sz="2000" dirty="0" smtClean="0">
                <a:latin typeface="Times New Roman" pitchFamily="18" charset="0"/>
                <a:cs typeface="Times New Roman" pitchFamily="18" charset="0"/>
              </a:rPr>
              <a:t>If exothermic event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oxidation) response will be in opposite direction.</a:t>
            </a:r>
          </a:p>
          <a:p>
            <a:pPr algn="just" eaLnBrk="1" hangingPunct="1">
              <a:spcBef>
                <a:spcPts val="600"/>
              </a:spcBef>
              <a:spcAft>
                <a:spcPts val="600"/>
              </a:spcAft>
              <a:defRPr/>
            </a:pPr>
            <a:r>
              <a:rPr lang="en-US" sz="2000" dirty="0" smtClean="0">
                <a:latin typeface="Times New Roman" pitchFamily="18" charset="0"/>
                <a:cs typeface="Times New Roman" pitchFamily="18" charset="0"/>
              </a:rPr>
              <a:t>Reference material: </a:t>
            </a:r>
          </a:p>
          <a:p>
            <a:pPr lvl="1" algn="just" eaLnBrk="1" hangingPunct="1">
              <a:spcBef>
                <a:spcPts val="600"/>
              </a:spcBef>
              <a:spcAft>
                <a:spcPts val="600"/>
              </a:spcAft>
              <a:defRPr/>
            </a:pPr>
            <a:r>
              <a:rPr lang="en-US" sz="2000" dirty="0" smtClean="0">
                <a:latin typeface="Times New Roman" pitchFamily="18" charset="0"/>
                <a:cs typeface="Times New Roman" pitchFamily="18" charset="0"/>
              </a:rPr>
              <a:t>Thermally stable at a certain temperature range</a:t>
            </a:r>
          </a:p>
          <a:p>
            <a:pPr lvl="1" algn="just" eaLnBrk="1" hangingPunct="1">
              <a:spcBef>
                <a:spcPts val="600"/>
              </a:spcBef>
              <a:spcAft>
                <a:spcPts val="600"/>
              </a:spcAft>
              <a:defRPr/>
            </a:pPr>
            <a:r>
              <a:rPr lang="en-US" sz="2000" dirty="0" smtClean="0">
                <a:latin typeface="Times New Roman" pitchFamily="18" charset="0"/>
                <a:cs typeface="Times New Roman" pitchFamily="18" charset="0"/>
              </a:rPr>
              <a:t>Not react with sample holder or thermocouple </a:t>
            </a:r>
          </a:p>
          <a:p>
            <a:pPr lvl="1" algn="just" eaLnBrk="1" hangingPunct="1">
              <a:spcBef>
                <a:spcPts val="600"/>
              </a:spcBef>
              <a:spcAft>
                <a:spcPts val="600"/>
              </a:spcAft>
              <a:defRPr/>
            </a:pPr>
            <a:r>
              <a:rPr lang="en-US" sz="2000" dirty="0" smtClean="0">
                <a:latin typeface="Times New Roman" pitchFamily="18" charset="0"/>
                <a:cs typeface="Times New Roman" pitchFamily="18" charset="0"/>
              </a:rPr>
              <a:t>Heat capacity should be similar to those of sample</a:t>
            </a:r>
          </a:p>
          <a:p>
            <a:pPr algn="just" eaLnBrk="1" hangingPunct="1">
              <a:spcBef>
                <a:spcPts val="600"/>
              </a:spcBef>
              <a:spcAft>
                <a:spcPts val="600"/>
              </a:spcAft>
              <a:defRPr/>
            </a:pPr>
            <a:r>
              <a:rPr lang="en-US" sz="2000" dirty="0" smtClean="0">
                <a:latin typeface="Times New Roman" pitchFamily="18" charset="0"/>
                <a:cs typeface="Times New Roman" pitchFamily="18" charset="0"/>
              </a:rPr>
              <a:t>Both solid sample &amp; reference materials are usually in powdered form.</a:t>
            </a:r>
          </a:p>
          <a:p>
            <a:pPr algn="just" eaLnBrk="1" hangingPunct="1">
              <a:spcBef>
                <a:spcPts val="600"/>
              </a:spcBef>
              <a:spcAft>
                <a:spcPts val="600"/>
              </a:spcAft>
              <a:defRPr/>
            </a:pPr>
            <a:r>
              <a:rPr lang="en-US" sz="2000" dirty="0" smtClean="0">
                <a:latin typeface="Times New Roman" pitchFamily="18" charset="0"/>
                <a:cs typeface="Times New Roman" pitchFamily="18" charset="0"/>
              </a:rPr>
              <a:t>DSC which measures temperature </a:t>
            </a:r>
            <a:r>
              <a:rPr lang="en-US" sz="2000" dirty="0" err="1" smtClean="0">
                <a:latin typeface="Times New Roman" pitchFamily="18" charset="0"/>
                <a:cs typeface="Times New Roman" pitchFamily="18" charset="0"/>
              </a:rPr>
              <a:t>differnce</a:t>
            </a:r>
            <a:r>
              <a:rPr lang="en-US" sz="2000" dirty="0" smtClean="0">
                <a:latin typeface="Times New Roman" pitchFamily="18" charset="0"/>
                <a:cs typeface="Times New Roman" pitchFamily="18" charset="0"/>
              </a:rPr>
              <a:t> between sample and reference are not true DSC; they are called DTA.</a:t>
            </a:r>
          </a:p>
          <a:p>
            <a:pPr algn="just" eaLnBrk="1" hangingPunct="1">
              <a:spcBef>
                <a:spcPts val="600"/>
              </a:spcBef>
              <a:spcAft>
                <a:spcPts val="600"/>
              </a:spcAft>
              <a:defRPr/>
            </a:pPr>
            <a:r>
              <a:rPr lang="en-US" sz="2000" dirty="0" smtClean="0">
                <a:latin typeface="Times New Roman" pitchFamily="18" charset="0"/>
                <a:cs typeface="Times New Roman" pitchFamily="18" charset="0"/>
              </a:rPr>
              <a:t>DTA are developed by many manufacturers to avoid patent protection of DSC mode of operations.</a:t>
            </a:r>
          </a:p>
          <a:p>
            <a:pPr algn="just" eaLnBrk="1" hangingPunct="1">
              <a:spcBef>
                <a:spcPts val="600"/>
              </a:spcBef>
              <a:spcAft>
                <a:spcPts val="600"/>
              </a:spcAft>
              <a:defRPr/>
            </a:pPr>
            <a:r>
              <a:rPr lang="en-US" sz="2000" dirty="0" smtClean="0">
                <a:latin typeface="Times New Roman" pitchFamily="18" charset="0"/>
                <a:cs typeface="Times New Roman" pitchFamily="18" charset="0"/>
              </a:rPr>
              <a:t>DTA is simpler than DSC.</a:t>
            </a:r>
          </a:p>
          <a:p>
            <a:pPr algn="just" eaLnBrk="1" hangingPunct="1">
              <a:spcBef>
                <a:spcPts val="600"/>
              </a:spcBef>
              <a:spcAft>
                <a:spcPts val="600"/>
              </a:spcAft>
              <a:defRP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8608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lay dsc"/>
          <p:cNvPicPr>
            <a:picLocks noChangeAspect="1" noChangeArrowheads="1"/>
          </p:cNvPicPr>
          <p:nvPr/>
        </p:nvPicPr>
        <p:blipFill>
          <a:blip r:embed="rId2" cstate="print"/>
          <a:srcRect/>
          <a:stretch>
            <a:fillRect/>
          </a:stretch>
        </p:blipFill>
        <p:spPr bwMode="auto">
          <a:xfrm>
            <a:off x="1981200" y="1295400"/>
            <a:ext cx="5334000" cy="5280025"/>
          </a:xfrm>
          <a:prstGeom prst="rect">
            <a:avLst/>
          </a:prstGeom>
          <a:noFill/>
          <a:ln w="9525">
            <a:noFill/>
            <a:miter lim="800000"/>
            <a:headEnd/>
            <a:tailEnd/>
          </a:ln>
        </p:spPr>
      </p:pic>
      <p:sp>
        <p:nvSpPr>
          <p:cNvPr id="5" name="Rectangle 2"/>
          <p:cNvSpPr txBox="1">
            <a:spLocks noChangeArrowheads="1"/>
          </p:cNvSpPr>
          <p:nvPr/>
        </p:nvSpPr>
        <p:spPr>
          <a:xfrm>
            <a:off x="0" y="228600"/>
            <a:ext cx="9144000" cy="762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effectLst/>
                <a:uLnTx/>
                <a:uFillTx/>
                <a:latin typeface="Bookman Old Style" pitchFamily="18" charset="0"/>
                <a:ea typeface="+mj-ea"/>
                <a:cs typeface="+mj-cs"/>
              </a:rPr>
              <a:t>Differential Thermal Analysis (DTA)</a:t>
            </a:r>
          </a:p>
        </p:txBody>
      </p:sp>
      <p:sp>
        <p:nvSpPr>
          <p:cNvPr id="6" name="Slide Number Placeholder 5"/>
          <p:cNvSpPr>
            <a:spLocks noGrp="1"/>
          </p:cNvSpPr>
          <p:nvPr>
            <p:ph type="sldNum" sz="quarter" idx="12"/>
          </p:nvPr>
        </p:nvSpPr>
        <p:spPr/>
        <p:txBody>
          <a:bodyPr/>
          <a:lstStyle/>
          <a:p>
            <a:fld id="{C8F78257-114B-4A01-93DF-20B58ED58EF9}" type="slidenum">
              <a:rPr lang="en-US" smtClean="0"/>
              <a:pPr/>
              <a:t>19</a:t>
            </a:fld>
            <a:endParaRPr lang="en-US"/>
          </a:p>
        </p:txBody>
      </p:sp>
    </p:spTree>
    <p:extLst>
      <p:ext uri="{BB962C8B-B14F-4D97-AF65-F5344CB8AC3E}">
        <p14:creationId xmlns:p14="http://schemas.microsoft.com/office/powerpoint/2010/main" val="193905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487362"/>
          </a:xfrm>
        </p:spPr>
        <p:txBody>
          <a:bodyPr>
            <a:normAutofit/>
          </a:bodyPr>
          <a:lstStyle/>
          <a:p>
            <a:r>
              <a:rPr lang="en-US" sz="2400" b="1" u="sng" dirty="0">
                <a:solidFill>
                  <a:schemeClr val="tx2">
                    <a:lumMod val="75000"/>
                  </a:schemeClr>
                </a:solidFill>
                <a:latin typeface="Times New Roman" pitchFamily="18" charset="0"/>
                <a:cs typeface="Times New Roman" pitchFamily="18" charset="0"/>
              </a:rPr>
              <a:t>Different Techniques</a:t>
            </a:r>
          </a:p>
        </p:txBody>
      </p:sp>
      <p:sp>
        <p:nvSpPr>
          <p:cNvPr id="5" name="Rectangle 3"/>
          <p:cNvSpPr txBox="1">
            <a:spLocks noChangeArrowheads="1"/>
          </p:cNvSpPr>
          <p:nvPr/>
        </p:nvSpPr>
        <p:spPr>
          <a:xfrm>
            <a:off x="381000" y="914400"/>
            <a:ext cx="8229600" cy="4525963"/>
          </a:xfrm>
          <a:prstGeom prst="rect">
            <a:avLst/>
          </a:prstGeom>
        </p:spPr>
        <p:txBody>
          <a:bodyPr vert="horz">
            <a:noAutofit/>
          </a:bodyPr>
          <a:lstStyle/>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Thermal Mechanical Analysis (TMA)</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Thermal Expansion Coefficient</a:t>
            </a:r>
          </a:p>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Dynamic Mechanical Analysis (DMA)</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err="1" smtClean="0">
                <a:ln>
                  <a:noFill/>
                </a:ln>
                <a:effectLst/>
                <a:uLnTx/>
                <a:uFillTx/>
                <a:latin typeface="Times New Roman" pitchFamily="18" charset="0"/>
                <a:cs typeface="Times New Roman" pitchFamily="18" charset="0"/>
              </a:rPr>
              <a:t>Viscoelastic</a:t>
            </a: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Properties</a:t>
            </a:r>
          </a:p>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Differential Scanning Calorimetric (DSC)</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Heat flow during Transitions</a:t>
            </a:r>
          </a:p>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Thermal Gravimetric Analysis (TGA)</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Weight Loss due to decomposition</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i="0" u="none" strike="noStrike" kern="1200" cap="none" spc="0" normalizeH="0" baseline="0" noProof="0" dirty="0" smtClean="0">
                <a:ln>
                  <a:noFill/>
                </a:ln>
                <a:effectLst/>
                <a:uLnTx/>
                <a:uFillTx/>
                <a:latin typeface="Times New Roman" pitchFamily="18" charset="0"/>
                <a:cs typeface="Times New Roman" pitchFamily="18" charset="0"/>
              </a:rPr>
              <a:t>Derivative </a:t>
            </a:r>
            <a:r>
              <a:rPr kumimoji="0" lang="en-US" sz="2000" i="0" u="none" strike="noStrike" kern="1200" cap="none" spc="0" normalizeH="0" baseline="0" noProof="0" dirty="0" err="1" smtClean="0">
                <a:ln>
                  <a:noFill/>
                </a:ln>
                <a:effectLst/>
                <a:uLnTx/>
                <a:uFillTx/>
                <a:latin typeface="Times New Roman" pitchFamily="18" charset="0"/>
                <a:cs typeface="Times New Roman" pitchFamily="18" charset="0"/>
              </a:rPr>
              <a:t>Thermogravimetric</a:t>
            </a:r>
            <a:r>
              <a:rPr kumimoji="0" lang="en-US" sz="2000" i="0" u="none" strike="noStrike" kern="1200" cap="none" spc="0" normalizeH="0" baseline="0" noProof="0" dirty="0" smtClean="0">
                <a:ln>
                  <a:noFill/>
                </a:ln>
                <a:effectLst/>
                <a:uLnTx/>
                <a:uFillTx/>
                <a:latin typeface="Times New Roman" pitchFamily="18" charset="0"/>
                <a:cs typeface="Times New Roman" pitchFamily="18" charset="0"/>
              </a:rPr>
              <a:t> Analysis (DTG)</a:t>
            </a:r>
          </a:p>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Differential Thermal Analysis (DTA)</a:t>
            </a:r>
          </a:p>
          <a:p>
            <a:pPr marL="640080" marR="0" lvl="1" indent="-246888"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Heat of Transitions</a:t>
            </a:r>
          </a:p>
          <a:p>
            <a:pPr marL="274320" marR="0" lvl="0" indent="-274320" algn="l"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8F78257-114B-4A01-93DF-20B58ED58EF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457200"/>
            <a:ext cx="8686800" cy="762000"/>
          </a:xfrm>
        </p:spPr>
        <p:txBody>
          <a:bodyPr>
            <a:normAutofit/>
          </a:bodyPr>
          <a:lstStyle/>
          <a:p>
            <a:pPr eaLnBrk="1" hangingPunct="1">
              <a:defRPr/>
            </a:pPr>
            <a:r>
              <a:rPr lang="en-US" sz="2400" b="1" dirty="0" smtClean="0">
                <a:latin typeface="Times New Roman" pitchFamily="18" charset="0"/>
                <a:cs typeface="Times New Roman" pitchFamily="18" charset="0"/>
              </a:rPr>
              <a:t>THERMO-MECHANICAL ANALYSIS (TMA)</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90F082F2-DFC0-4EC4-87EE-AA2E3FB19A70}" type="slidenum">
              <a:rPr lang="en-GB" smtClean="0">
                <a:latin typeface="Arial" pitchFamily="34" charset="0"/>
                <a:cs typeface="Arial" pitchFamily="34" charset="0"/>
              </a:rPr>
              <a:pPr>
                <a:defRPr/>
              </a:pPr>
              <a:t>20</a:t>
            </a:fld>
            <a:endParaRPr lang="en-GB">
              <a:latin typeface="Arial" pitchFamily="34" charset="0"/>
              <a:cs typeface="Arial" pitchFamily="34" charset="0"/>
            </a:endParaRPr>
          </a:p>
        </p:txBody>
      </p:sp>
      <p:sp>
        <p:nvSpPr>
          <p:cNvPr id="5" name="Rectangle 3"/>
          <p:cNvSpPr txBox="1">
            <a:spLocks noChangeArrowheads="1"/>
          </p:cNvSpPr>
          <p:nvPr/>
        </p:nvSpPr>
        <p:spPr>
          <a:xfrm>
            <a:off x="457200" y="1219200"/>
            <a:ext cx="8382000" cy="5638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Thermal </a:t>
            </a:r>
            <a:r>
              <a:rPr kumimoji="0" lang="en-US" sz="2000" b="0" i="0" u="none" strike="noStrike" kern="1200" cap="none" spc="0" normalizeH="0" baseline="0" noProof="0" dirty="0" err="1" smtClean="0">
                <a:ln>
                  <a:noFill/>
                </a:ln>
                <a:effectLst/>
                <a:uLnTx/>
                <a:uFillTx/>
                <a:latin typeface="Times New Roman" pitchFamily="18" charset="0"/>
                <a:cs typeface="Times New Roman" pitchFamily="18" charset="0"/>
              </a:rPr>
              <a:t>dilatometry</a:t>
            </a: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is a technique in which the dimension of a sample is monitored</a:t>
            </a:r>
            <a:r>
              <a:rPr kumimoji="0" lang="en-US" sz="2000" b="0" i="0" u="none" strike="noStrike" kern="1200" cap="none" spc="0" normalizeH="0" noProof="0" dirty="0" smtClean="0">
                <a:ln>
                  <a:noFill/>
                </a:ln>
                <a:effectLst/>
                <a:uLnTx/>
                <a:uFillTx/>
                <a:latin typeface="Times New Roman" pitchFamily="18" charset="0"/>
                <a:cs typeface="Times New Roman" pitchFamily="18" charset="0"/>
              </a:rPr>
              <a:t> against time or temperature.</a:t>
            </a:r>
          </a:p>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2"/>
              <a:buChar char=""/>
              <a:tabLst/>
              <a:defRPr/>
            </a:pPr>
            <a:r>
              <a:rPr lang="en-US" sz="2000" baseline="0" dirty="0" smtClean="0">
                <a:latin typeface="Times New Roman" pitchFamily="18" charset="0"/>
                <a:cs typeface="Times New Roman" pitchFamily="18" charset="0"/>
              </a:rPr>
              <a:t>Two</a:t>
            </a:r>
            <a:r>
              <a:rPr lang="en-US" sz="2000" dirty="0" smtClean="0">
                <a:latin typeface="Times New Roman" pitchFamily="18" charset="0"/>
                <a:cs typeface="Times New Roman" pitchFamily="18" charset="0"/>
              </a:rPr>
              <a:t> types of </a:t>
            </a:r>
            <a:r>
              <a:rPr lang="en-US" sz="2000" dirty="0" err="1" smtClean="0">
                <a:latin typeface="Times New Roman" pitchFamily="18" charset="0"/>
                <a:cs typeface="Times New Roman" pitchFamily="18" charset="0"/>
              </a:rPr>
              <a:t>dilatometry</a:t>
            </a:r>
            <a:r>
              <a:rPr lang="en-US" sz="2000" dirty="0" smtClean="0">
                <a:latin typeface="Times New Roman" pitchFamily="18" charset="0"/>
                <a:cs typeface="Times New Roman" pitchFamily="18" charset="0"/>
              </a:rPr>
              <a:t> is commonly used: Volume </a:t>
            </a:r>
            <a:r>
              <a:rPr lang="en-US" sz="2000" dirty="0" err="1" smtClean="0">
                <a:latin typeface="Times New Roman" pitchFamily="18" charset="0"/>
                <a:cs typeface="Times New Roman" pitchFamily="18" charset="0"/>
              </a:rPr>
              <a:t>dilatometry</a:t>
            </a:r>
            <a:r>
              <a:rPr lang="en-US" sz="2000" dirty="0" smtClean="0">
                <a:latin typeface="Times New Roman" pitchFamily="18" charset="0"/>
                <a:cs typeface="Times New Roman" pitchFamily="18" charset="0"/>
              </a:rPr>
              <a:t> and length </a:t>
            </a:r>
            <a:r>
              <a:rPr lang="en-US" sz="2000" dirty="0" err="1" smtClean="0">
                <a:latin typeface="Times New Roman" pitchFamily="18" charset="0"/>
                <a:cs typeface="Times New Roman" pitchFamily="18" charset="0"/>
              </a:rPr>
              <a:t>dilatometry</a:t>
            </a:r>
            <a:r>
              <a:rPr lang="en-US" sz="20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2"/>
              <a:buChar char=""/>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The length </a:t>
            </a:r>
            <a:r>
              <a:rPr kumimoji="0" lang="en-US" sz="2000" b="0" i="0" u="none" strike="noStrike" kern="1200" cap="none" spc="0" normalizeH="0" baseline="0" noProof="0" dirty="0" err="1" smtClean="0">
                <a:ln>
                  <a:noFill/>
                </a:ln>
                <a:effectLst/>
                <a:uLnTx/>
                <a:uFillTx/>
                <a:latin typeface="Times New Roman" pitchFamily="18" charset="0"/>
                <a:cs typeface="Times New Roman" pitchFamily="18" charset="0"/>
              </a:rPr>
              <a:t>dilatomery</a:t>
            </a: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used a Thermo-mechanical</a:t>
            </a:r>
            <a:r>
              <a:rPr kumimoji="0" lang="en-US" sz="2000" b="0" i="0" u="none" strike="noStrike" kern="1200" cap="none" spc="0" normalizeH="0" noProof="0" dirty="0" smtClean="0">
                <a:ln>
                  <a:noFill/>
                </a:ln>
                <a:effectLst/>
                <a:uLnTx/>
                <a:uFillTx/>
                <a:latin typeface="Times New Roman" pitchFamily="18" charset="0"/>
                <a:cs typeface="Times New Roman" pitchFamily="18" charset="0"/>
              </a:rPr>
              <a:t> analyzer (TMA) where sample length is measured as a function of temperature or time  where sample is hold under a small and compressive  force.</a:t>
            </a:r>
          </a:p>
          <a:p>
            <a:pPr marL="274320" marR="0" lvl="0" indent="-274320" algn="l" defTabSz="914400" rtl="0" eaLnBrk="1" fontAlgn="auto" latinLnBrk="0" hangingPunct="1">
              <a:lnSpc>
                <a:spcPct val="100000"/>
              </a:lnSpc>
              <a:spcBef>
                <a:spcPts val="600"/>
              </a:spcBef>
              <a:spcAft>
                <a:spcPts val="600"/>
              </a:spcAft>
              <a:buClr>
                <a:schemeClr val="accent3"/>
              </a:buClr>
              <a:buSzPct val="95000"/>
              <a:tabLst/>
              <a:defRPr/>
            </a:pPr>
            <a:r>
              <a:rPr lang="en-US" sz="2000" b="1" u="sng" dirty="0" smtClean="0">
                <a:latin typeface="Times New Roman" pitchFamily="18" charset="0"/>
                <a:cs typeface="Times New Roman" pitchFamily="18" charset="0"/>
              </a:rPr>
              <a:t>Experimental technique</a:t>
            </a:r>
          </a:p>
          <a:p>
            <a:pPr marL="274320" lvl="0" indent="-274320">
              <a:spcBef>
                <a:spcPct val="20000"/>
              </a:spcBef>
              <a:buClr>
                <a:schemeClr val="accent3"/>
              </a:buClr>
              <a:buSzPct val="95000"/>
              <a:buFont typeface="Wingdings 2"/>
              <a:buChar char=""/>
              <a:defRPr/>
            </a:pPr>
            <a:r>
              <a:rPr lang="en-US" sz="2000" dirty="0" smtClean="0">
                <a:solidFill>
                  <a:schemeClr val="tx1">
                    <a:lumMod val="95000"/>
                    <a:lumOff val="5000"/>
                  </a:schemeClr>
                </a:solidFill>
                <a:latin typeface="Times New Roman" pitchFamily="18" charset="0"/>
                <a:cs typeface="Times New Roman" pitchFamily="18" charset="0"/>
              </a:rPr>
              <a:t>Specimen: All types of solid – powders, films, fibers, molded pieces, etc.</a:t>
            </a:r>
          </a:p>
          <a:p>
            <a:pPr marL="274320" lvl="0" indent="-274320">
              <a:spcBef>
                <a:spcPct val="20000"/>
              </a:spcBef>
              <a:buClr>
                <a:schemeClr val="accent3"/>
              </a:buClr>
              <a:buSzPct val="95000"/>
              <a:buFont typeface="Wingdings 2"/>
              <a:buChar char=""/>
              <a:defRPr/>
            </a:pPr>
            <a:r>
              <a:rPr lang="en-US" sz="2000" dirty="0" smtClean="0">
                <a:solidFill>
                  <a:schemeClr val="tx1">
                    <a:lumMod val="95000"/>
                    <a:lumOff val="5000"/>
                  </a:schemeClr>
                </a:solidFill>
                <a:latin typeface="Times New Roman" pitchFamily="18" charset="0"/>
                <a:cs typeface="Times New Roman" pitchFamily="18" charset="0"/>
              </a:rPr>
              <a:t>Use of probe resting on sample under a positive load. As sample is heated, cooled or held isothermally, dimensional changes in sample is translated into linear displacement of probe.</a:t>
            </a:r>
          </a:p>
          <a:p>
            <a:pPr marL="274320" marR="0" lvl="0" indent="-274320" algn="l" defTabSz="914400" rtl="0" eaLnBrk="1" fontAlgn="auto" latinLnBrk="0" hangingPunct="1">
              <a:lnSpc>
                <a:spcPct val="100000"/>
              </a:lnSpc>
              <a:spcBef>
                <a:spcPts val="600"/>
              </a:spcBef>
              <a:spcAft>
                <a:spcPts val="600"/>
              </a:spcAft>
              <a:buClr>
                <a:schemeClr val="accent3"/>
              </a:buClr>
              <a:buSzPct val="95000"/>
              <a:buFont typeface="Wingdings 2"/>
              <a:buChar char=""/>
              <a:tabLst/>
              <a:defRPr/>
            </a:pPr>
            <a:endParaRPr kumimoji="0" lang="en-US" sz="2000" b="0" i="0" u="none" strike="noStrike" kern="1200" cap="none" spc="0" normalizeH="0" noProof="0" dirty="0" smtClean="0">
              <a:ln>
                <a:noFill/>
              </a:ln>
              <a:effectLst/>
              <a:uLnTx/>
              <a:uFillTx/>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ma probe 1"/>
          <p:cNvPicPr>
            <a:picLocks noChangeAspect="1" noChangeArrowheads="1"/>
          </p:cNvPicPr>
          <p:nvPr/>
        </p:nvPicPr>
        <p:blipFill>
          <a:blip r:embed="rId2" cstate="print"/>
          <a:srcRect/>
          <a:stretch>
            <a:fillRect/>
          </a:stretch>
        </p:blipFill>
        <p:spPr bwMode="auto">
          <a:xfrm>
            <a:off x="2286000" y="952302"/>
            <a:ext cx="4800600" cy="3999111"/>
          </a:xfrm>
          <a:prstGeom prst="rect">
            <a:avLst/>
          </a:prstGeom>
          <a:noFill/>
          <a:ln w="9525">
            <a:noFill/>
            <a:miter lim="800000"/>
            <a:headEnd/>
            <a:tailEnd/>
          </a:ln>
        </p:spPr>
      </p:pic>
      <p:sp>
        <p:nvSpPr>
          <p:cNvPr id="50179" name="Text Box 5"/>
          <p:cNvSpPr txBox="1">
            <a:spLocks noChangeArrowheads="1"/>
          </p:cNvSpPr>
          <p:nvPr/>
        </p:nvSpPr>
        <p:spPr bwMode="auto">
          <a:xfrm>
            <a:off x="762000" y="4953000"/>
            <a:ext cx="8001000" cy="1384995"/>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cs typeface="Times New Roman" pitchFamily="18" charset="0"/>
              </a:rPr>
              <a:t>TMA : (a) penetration &amp; (b) extension.</a:t>
            </a:r>
          </a:p>
          <a:p>
            <a:pPr algn="ctr" eaLnBrk="0" hangingPunct="0">
              <a:spcBef>
                <a:spcPct val="50000"/>
              </a:spcBef>
            </a:pPr>
            <a:r>
              <a:rPr lang="en-US" sz="2400">
                <a:latin typeface="Times New Roman" pitchFamily="18" charset="0"/>
                <a:cs typeface="Times New Roman" pitchFamily="18" charset="0"/>
              </a:rPr>
              <a:t>LVDT – linear variable differential transformer. Also use other types of transducer – laser, optoelectronic.</a:t>
            </a:r>
          </a:p>
        </p:txBody>
      </p:sp>
      <p:sp>
        <p:nvSpPr>
          <p:cNvPr id="4" name="Slide Number Placeholder 3"/>
          <p:cNvSpPr>
            <a:spLocks noGrp="1"/>
          </p:cNvSpPr>
          <p:nvPr>
            <p:ph type="sldNum" sz="quarter" idx="12"/>
          </p:nvPr>
        </p:nvSpPr>
        <p:spPr/>
        <p:txBody>
          <a:bodyPr/>
          <a:lstStyle/>
          <a:p>
            <a:pPr>
              <a:defRPr/>
            </a:pPr>
            <a:fld id="{EF7E443E-4327-4023-9799-8D72D07038B3}" type="slidenum">
              <a:rPr lang="en-GB" smtClean="0">
                <a:latin typeface="Times New Roman" pitchFamily="18" charset="0"/>
                <a:cs typeface="Times New Roman" pitchFamily="18" charset="0"/>
              </a:rPr>
              <a:pPr>
                <a:defRPr/>
              </a:pPr>
              <a:t>21</a:t>
            </a:fld>
            <a:endParaRPr lang="en-GB">
              <a:latin typeface="Times New Roman" pitchFamily="18" charset="0"/>
              <a:cs typeface="Times New Roman" pitchFamily="18" charset="0"/>
            </a:endParaRPr>
          </a:p>
        </p:txBody>
      </p:sp>
      <p:sp>
        <p:nvSpPr>
          <p:cNvPr id="5" name="Rectangle 4"/>
          <p:cNvSpPr/>
          <p:nvPr/>
        </p:nvSpPr>
        <p:spPr>
          <a:xfrm>
            <a:off x="2438400" y="228600"/>
            <a:ext cx="3800015" cy="584775"/>
          </a:xfrm>
          <a:prstGeom prst="rect">
            <a:avLst/>
          </a:prstGeom>
        </p:spPr>
        <p:txBody>
          <a:bodyPr wrap="none">
            <a:spAutoFit/>
          </a:bodyPr>
          <a:lstStyle/>
          <a:p>
            <a:r>
              <a:rPr lang="en-US" sz="3200" b="1" dirty="0" smtClean="0">
                <a:latin typeface="Times New Roman" pitchFamily="18" charset="0"/>
                <a:cs typeface="Times New Roman" pitchFamily="18" charset="0"/>
              </a:rPr>
              <a:t>Probe configuration </a:t>
            </a:r>
            <a:endParaRPr lang="en-US" sz="32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tma probe 2"/>
          <p:cNvPicPr>
            <a:picLocks noChangeAspect="1" noChangeArrowheads="1"/>
          </p:cNvPicPr>
          <p:nvPr/>
        </p:nvPicPr>
        <p:blipFill>
          <a:blip r:embed="rId2" cstate="print"/>
          <a:srcRect/>
          <a:stretch>
            <a:fillRect/>
          </a:stretch>
        </p:blipFill>
        <p:spPr bwMode="auto">
          <a:xfrm>
            <a:off x="1627118" y="1219200"/>
            <a:ext cx="5764282" cy="3754438"/>
          </a:xfrm>
          <a:prstGeom prst="rect">
            <a:avLst/>
          </a:prstGeom>
          <a:noFill/>
          <a:ln w="9525">
            <a:noFill/>
            <a:miter lim="800000"/>
            <a:headEnd/>
            <a:tailEnd/>
          </a:ln>
        </p:spPr>
      </p:pic>
      <p:sp>
        <p:nvSpPr>
          <p:cNvPr id="51203" name="Text Box 5"/>
          <p:cNvSpPr txBox="1">
            <a:spLocks noChangeArrowheads="1"/>
          </p:cNvSpPr>
          <p:nvPr/>
        </p:nvSpPr>
        <p:spPr bwMode="auto">
          <a:xfrm>
            <a:off x="609600" y="4953000"/>
            <a:ext cx="8077200" cy="1384995"/>
          </a:xfrm>
          <a:prstGeom prst="rect">
            <a:avLst/>
          </a:prstGeom>
          <a:noFill/>
          <a:ln w="9525">
            <a:noFill/>
            <a:miter lim="800000"/>
            <a:headEnd/>
            <a:tailEnd/>
          </a:ln>
        </p:spPr>
        <p:txBody>
          <a:bodyPr>
            <a:spAutoFit/>
          </a:bodyPr>
          <a:lstStyle/>
          <a:p>
            <a:pPr algn="ctr" eaLnBrk="0" hangingPunct="0">
              <a:spcBef>
                <a:spcPct val="50000"/>
              </a:spcBef>
            </a:pPr>
            <a:r>
              <a:rPr lang="en-US" sz="2400">
                <a:latin typeface="Times New Roman" pitchFamily="18" charset="0"/>
                <a:cs typeface="Times New Roman" pitchFamily="18" charset="0"/>
              </a:rPr>
              <a:t>TMA : (c) flexure &amp; (d) torsional measurement.</a:t>
            </a:r>
          </a:p>
          <a:p>
            <a:pPr algn="ctr" eaLnBrk="0" hangingPunct="0">
              <a:spcBef>
                <a:spcPct val="50000"/>
              </a:spcBef>
            </a:pPr>
            <a:r>
              <a:rPr lang="en-US" sz="2400">
                <a:latin typeface="Times New Roman" pitchFamily="18" charset="0"/>
                <a:cs typeface="Times New Roman" pitchFamily="18" charset="0"/>
              </a:rPr>
              <a:t>Dimensional changes are monitored and transducer transform responses into electrical signal (output).</a:t>
            </a:r>
          </a:p>
        </p:txBody>
      </p:sp>
      <p:sp>
        <p:nvSpPr>
          <p:cNvPr id="5" name="Rectangle 4"/>
          <p:cNvSpPr/>
          <p:nvPr/>
        </p:nvSpPr>
        <p:spPr>
          <a:xfrm>
            <a:off x="2438400" y="228600"/>
            <a:ext cx="3800015" cy="584775"/>
          </a:xfrm>
          <a:prstGeom prst="rect">
            <a:avLst/>
          </a:prstGeom>
        </p:spPr>
        <p:txBody>
          <a:bodyPr wrap="none">
            <a:spAutoFit/>
          </a:bodyPr>
          <a:lstStyle/>
          <a:p>
            <a:r>
              <a:rPr lang="en-US" sz="3200" b="1" dirty="0" smtClean="0">
                <a:latin typeface="Times New Roman" pitchFamily="18" charset="0"/>
                <a:cs typeface="Times New Roman" pitchFamily="18" charset="0"/>
              </a:rPr>
              <a:t>Probe configuration </a:t>
            </a:r>
            <a:endParaRPr lang="en-US" sz="32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8F78257-114B-4A01-93DF-20B58ED58EF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tg tma perkin"/>
          <p:cNvPicPr>
            <a:picLocks noChangeAspect="1" noChangeArrowheads="1"/>
          </p:cNvPicPr>
          <p:nvPr/>
        </p:nvPicPr>
        <p:blipFill>
          <a:blip r:embed="rId2" cstate="print"/>
          <a:srcRect/>
          <a:stretch>
            <a:fillRect/>
          </a:stretch>
        </p:blipFill>
        <p:spPr bwMode="auto">
          <a:xfrm>
            <a:off x="1219200" y="457200"/>
            <a:ext cx="6705600" cy="3294063"/>
          </a:xfrm>
          <a:prstGeom prst="rect">
            <a:avLst/>
          </a:prstGeom>
          <a:noFill/>
          <a:ln w="9525">
            <a:noFill/>
            <a:miter lim="800000"/>
            <a:headEnd/>
            <a:tailEnd/>
          </a:ln>
        </p:spPr>
      </p:pic>
      <p:sp>
        <p:nvSpPr>
          <p:cNvPr id="52227" name="Text Box 7"/>
          <p:cNvSpPr txBox="1">
            <a:spLocks noChangeArrowheads="1"/>
          </p:cNvSpPr>
          <p:nvPr/>
        </p:nvSpPr>
        <p:spPr bwMode="auto">
          <a:xfrm>
            <a:off x="457200" y="4343400"/>
            <a:ext cx="8305800" cy="1883657"/>
          </a:xfrm>
          <a:prstGeom prst="rect">
            <a:avLst/>
          </a:prstGeom>
          <a:noFill/>
          <a:ln w="9525">
            <a:noFill/>
            <a:miter lim="800000"/>
            <a:headEnd/>
            <a:tailEnd/>
          </a:ln>
        </p:spPr>
        <p:txBody>
          <a:bodyPr wrap="square">
            <a:spAutoFit/>
          </a:bodyPr>
          <a:lstStyle/>
          <a:p>
            <a:pPr eaLnBrk="0" hangingPunct="0">
              <a:lnSpc>
                <a:spcPct val="150000"/>
              </a:lnSpc>
              <a:spcBef>
                <a:spcPct val="50000"/>
              </a:spcBef>
            </a:pPr>
            <a:r>
              <a:rPr lang="en-US" sz="2000" dirty="0">
                <a:latin typeface="Times New Roman" pitchFamily="18" charset="0"/>
                <a:cs typeface="Times New Roman" pitchFamily="18" charset="0"/>
              </a:rPr>
              <a:t>Measurement of </a:t>
            </a:r>
            <a:r>
              <a:rPr lang="en-US" sz="2000" dirty="0" err="1">
                <a:latin typeface="Times New Roman" pitchFamily="18" charset="0"/>
                <a:cs typeface="Times New Roman" pitchFamily="18" charset="0"/>
              </a:rPr>
              <a:t>Tg</a:t>
            </a:r>
            <a:r>
              <a:rPr lang="en-US" sz="2000" dirty="0">
                <a:latin typeface="Times New Roman" pitchFamily="18" charset="0"/>
                <a:cs typeface="Times New Roman" pitchFamily="18" charset="0"/>
              </a:rPr>
              <a:t> of epoxy PCB – probe rest on surface under low load. As sample expands during heating, probe  is pushed up &amp; resulting expansion of sample is measured. At </a:t>
            </a:r>
            <a:r>
              <a:rPr lang="en-US" sz="2000" dirty="0" err="1">
                <a:latin typeface="Times New Roman" pitchFamily="18" charset="0"/>
                <a:cs typeface="Times New Roman" pitchFamily="18" charset="0"/>
              </a:rPr>
              <a:t>Tg</a:t>
            </a:r>
            <a:r>
              <a:rPr lang="en-US" sz="2000" dirty="0">
                <a:latin typeface="Times New Roman" pitchFamily="18" charset="0"/>
                <a:cs typeface="Times New Roman" pitchFamily="18" charset="0"/>
              </a:rPr>
              <a:t>, epoxy matrix exhibits significant change in slope due to an increase in its rate of expansion. Onset T of this expansion = </a:t>
            </a:r>
            <a:r>
              <a:rPr lang="en-US" sz="2000" dirty="0" err="1">
                <a:latin typeface="Times New Roman" pitchFamily="18" charset="0"/>
                <a:cs typeface="Times New Roman" pitchFamily="18" charset="0"/>
              </a:rPr>
              <a:t>Tg</a:t>
            </a:r>
            <a:r>
              <a:rPr lang="en-US" sz="2000" dirty="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E9E34A02-93B9-4260-937C-E857B14CCC5E}"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5181600"/>
            <a:ext cx="4876800" cy="923330"/>
          </a:xfrm>
          <a:prstGeom prst="rect">
            <a:avLst/>
          </a:prstGeom>
        </p:spPr>
        <p:txBody>
          <a:bodyPr wrap="square">
            <a:spAutoFit/>
          </a:bodyPr>
          <a:lstStyle/>
          <a:p>
            <a:pPr>
              <a:lnSpc>
                <a:spcPct val="90000"/>
              </a:lnSpc>
              <a:defRPr/>
            </a:pPr>
            <a:r>
              <a:rPr lang="en-US" sz="2000" dirty="0" err="1">
                <a:latin typeface="Calisto MT" pitchFamily="18" charset="0"/>
              </a:rPr>
              <a:t>T</a:t>
            </a:r>
            <a:r>
              <a:rPr lang="en-US" sz="2000" baseline="-25000" dirty="0" err="1">
                <a:latin typeface="Calisto MT" pitchFamily="18" charset="0"/>
              </a:rPr>
              <a:t>g</a:t>
            </a:r>
            <a:r>
              <a:rPr lang="en-US" sz="2000" dirty="0">
                <a:latin typeface="Calisto MT" pitchFamily="18" charset="0"/>
              </a:rPr>
              <a:t> in polymer corresponds to the expansion of free volume allowing greater chain mobility above this transition.</a:t>
            </a:r>
          </a:p>
        </p:txBody>
      </p:sp>
      <p:grpSp>
        <p:nvGrpSpPr>
          <p:cNvPr id="12" name="Group 11"/>
          <p:cNvGrpSpPr/>
          <p:nvPr/>
        </p:nvGrpSpPr>
        <p:grpSpPr>
          <a:xfrm>
            <a:off x="838200" y="71438"/>
            <a:ext cx="7620000" cy="4886325"/>
            <a:chOff x="838200" y="71438"/>
            <a:chExt cx="7620000" cy="4886325"/>
          </a:xfrm>
        </p:grpSpPr>
        <p:pic>
          <p:nvPicPr>
            <p:cNvPr id="13" name="Picture 4" descr="Untitled-Scanned-01"/>
            <p:cNvPicPr>
              <a:picLocks noChangeAspect="1" noChangeArrowheads="1"/>
            </p:cNvPicPr>
            <p:nvPr/>
          </p:nvPicPr>
          <p:blipFill>
            <a:blip r:embed="rId2" cstate="print"/>
            <a:srcRect/>
            <a:stretch>
              <a:fillRect/>
            </a:stretch>
          </p:blipFill>
          <p:spPr bwMode="auto">
            <a:xfrm>
              <a:off x="838200" y="71438"/>
              <a:ext cx="7620000" cy="4886325"/>
            </a:xfrm>
            <a:prstGeom prst="rect">
              <a:avLst/>
            </a:prstGeom>
            <a:noFill/>
            <a:ln w="9525">
              <a:noFill/>
              <a:miter lim="800000"/>
              <a:headEnd/>
              <a:tailEnd/>
            </a:ln>
          </p:spPr>
        </p:pic>
        <p:sp>
          <p:nvSpPr>
            <p:cNvPr id="14" name="Text Box 5"/>
            <p:cNvSpPr txBox="1">
              <a:spLocks noChangeArrowheads="1"/>
            </p:cNvSpPr>
            <p:nvPr/>
          </p:nvSpPr>
          <p:spPr bwMode="auto">
            <a:xfrm>
              <a:off x="1752600" y="2057400"/>
              <a:ext cx="2057400" cy="406400"/>
            </a:xfrm>
            <a:prstGeom prst="rect">
              <a:avLst/>
            </a:prstGeom>
            <a:solidFill>
              <a:schemeClr val="bg2">
                <a:lumMod val="90000"/>
              </a:schemeClr>
            </a:solidFill>
            <a:ln w="9525">
              <a:solidFill>
                <a:srgbClr val="3366CC"/>
              </a:solidFill>
              <a:miter lim="800000"/>
              <a:headEnd/>
              <a:tailEnd/>
            </a:ln>
          </p:spPr>
          <p:txBody>
            <a:bodyPr>
              <a:spAutoFit/>
            </a:bodyPr>
            <a:lstStyle/>
            <a:p>
              <a:pPr algn="ctr" eaLnBrk="0" hangingPunct="0">
                <a:spcBef>
                  <a:spcPct val="50000"/>
                </a:spcBef>
              </a:pPr>
              <a:r>
                <a:rPr lang="en-US" sz="2000" dirty="0">
                  <a:latin typeface="Arial" charset="0"/>
                </a:rPr>
                <a:t>Physical aging</a:t>
              </a:r>
            </a:p>
          </p:txBody>
        </p:sp>
        <p:sp>
          <p:nvSpPr>
            <p:cNvPr id="15" name="Text Box 6"/>
            <p:cNvSpPr txBox="1">
              <a:spLocks noChangeArrowheads="1"/>
            </p:cNvSpPr>
            <p:nvPr/>
          </p:nvSpPr>
          <p:spPr bwMode="auto">
            <a:xfrm>
              <a:off x="2514600" y="685800"/>
              <a:ext cx="2895600" cy="1016000"/>
            </a:xfrm>
            <a:prstGeom prst="rect">
              <a:avLst/>
            </a:prstGeom>
            <a:solidFill>
              <a:schemeClr val="bg2">
                <a:lumMod val="90000"/>
              </a:schemeClr>
            </a:solidFill>
            <a:ln w="9525">
              <a:noFill/>
              <a:miter lim="800000"/>
              <a:headEnd/>
              <a:tailEnd/>
            </a:ln>
          </p:spPr>
          <p:txBody>
            <a:bodyPr>
              <a:spAutoFit/>
            </a:bodyPr>
            <a:lstStyle/>
            <a:p>
              <a:pPr algn="ctr" eaLnBrk="0" hangingPunct="0">
                <a:spcBef>
                  <a:spcPct val="50000"/>
                </a:spcBef>
              </a:pPr>
              <a:r>
                <a:rPr lang="en-US" sz="2000" dirty="0">
                  <a:latin typeface="Arial" charset="0"/>
                </a:rPr>
                <a:t>As the space between the chains increases, the chain can move.</a:t>
              </a:r>
            </a:p>
          </p:txBody>
        </p:sp>
        <p:sp>
          <p:nvSpPr>
            <p:cNvPr id="16" name="Text Box 7"/>
            <p:cNvSpPr txBox="1">
              <a:spLocks noChangeArrowheads="1"/>
            </p:cNvSpPr>
            <p:nvPr/>
          </p:nvSpPr>
          <p:spPr bwMode="auto">
            <a:xfrm>
              <a:off x="4876800" y="3276600"/>
              <a:ext cx="533400" cy="466725"/>
            </a:xfrm>
            <a:prstGeom prst="rect">
              <a:avLst/>
            </a:prstGeom>
            <a:solidFill>
              <a:schemeClr val="bg2"/>
            </a:solidFill>
            <a:ln w="9525">
              <a:solidFill>
                <a:srgbClr val="3366CC"/>
              </a:solidFill>
              <a:miter lim="800000"/>
              <a:headEnd/>
              <a:tailEnd/>
            </a:ln>
          </p:spPr>
          <p:txBody>
            <a:bodyPr>
              <a:spAutoFit/>
            </a:bodyPr>
            <a:lstStyle/>
            <a:p>
              <a:pPr algn="ctr" eaLnBrk="0" hangingPunct="0">
                <a:spcBef>
                  <a:spcPct val="50000"/>
                </a:spcBef>
              </a:pPr>
              <a:r>
                <a:rPr lang="en-US" sz="2400">
                  <a:latin typeface="Arial" charset="0"/>
                </a:rPr>
                <a:t>T</a:t>
              </a:r>
              <a:r>
                <a:rPr lang="en-US" sz="2400" baseline="-25000">
                  <a:latin typeface="Arial" charset="0"/>
                </a:rPr>
                <a:t>g</a:t>
              </a:r>
            </a:p>
          </p:txBody>
        </p:sp>
      </p:grpSp>
      <p:pic>
        <p:nvPicPr>
          <p:cNvPr id="4" name="Picture 3"/>
          <p:cNvPicPr/>
          <p:nvPr/>
        </p:nvPicPr>
        <p:blipFill>
          <a:blip r:embed="rId3" cstate="print"/>
          <a:srcRect/>
          <a:stretch>
            <a:fillRect/>
          </a:stretch>
        </p:blipFill>
        <p:spPr bwMode="auto">
          <a:xfrm>
            <a:off x="5562600" y="3733800"/>
            <a:ext cx="3352800" cy="2895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C8F78257-114B-4A01-93DF-20B58ED58EF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tg wire coat"/>
          <p:cNvPicPr>
            <a:picLocks noChangeAspect="1" noChangeArrowheads="1"/>
          </p:cNvPicPr>
          <p:nvPr/>
        </p:nvPicPr>
        <p:blipFill>
          <a:blip r:embed="rId2" cstate="print"/>
          <a:srcRect/>
          <a:stretch>
            <a:fillRect/>
          </a:stretch>
        </p:blipFill>
        <p:spPr bwMode="auto">
          <a:xfrm>
            <a:off x="1066800" y="457200"/>
            <a:ext cx="6697663" cy="3640138"/>
          </a:xfrm>
          <a:prstGeom prst="rect">
            <a:avLst/>
          </a:prstGeom>
          <a:noFill/>
          <a:ln w="9525">
            <a:noFill/>
            <a:miter lim="800000"/>
            <a:headEnd/>
            <a:tailEnd/>
          </a:ln>
        </p:spPr>
      </p:pic>
      <p:sp>
        <p:nvSpPr>
          <p:cNvPr id="54275" name="Text Box 5"/>
          <p:cNvSpPr txBox="1">
            <a:spLocks noChangeArrowheads="1"/>
          </p:cNvSpPr>
          <p:nvPr/>
        </p:nvSpPr>
        <p:spPr bwMode="auto">
          <a:xfrm>
            <a:off x="457200" y="4114800"/>
            <a:ext cx="8382000" cy="2123658"/>
          </a:xfrm>
          <a:prstGeom prst="rect">
            <a:avLst/>
          </a:prstGeom>
          <a:noFill/>
          <a:ln w="9525">
            <a:noFill/>
            <a:miter lim="800000"/>
            <a:headEnd/>
            <a:tailEnd/>
          </a:ln>
        </p:spPr>
        <p:txBody>
          <a:bodyPr>
            <a:spAutoFit/>
          </a:bodyPr>
          <a:lstStyle/>
          <a:p>
            <a:pPr eaLnBrk="0" hangingPunct="0">
              <a:spcBef>
                <a:spcPct val="50000"/>
              </a:spcBef>
            </a:pPr>
            <a:r>
              <a:rPr lang="en-US" sz="2400" dirty="0">
                <a:latin typeface="Times New Roman" pitchFamily="18" charset="0"/>
                <a:cs typeface="Times New Roman" pitchFamily="18" charset="0"/>
              </a:rPr>
              <a:t>TMA penetration probe – during measurement, loading is added so probe moves down </a:t>
            </a:r>
            <a:r>
              <a:rPr lang="en-US" sz="2400" dirty="0" smtClean="0">
                <a:latin typeface="Times New Roman" pitchFamily="18" charset="0"/>
                <a:cs typeface="Times New Roman" pitchFamily="18" charset="0"/>
              </a:rPr>
              <a:t>through </a:t>
            </a:r>
            <a:r>
              <a:rPr lang="en-US" sz="2400" dirty="0">
                <a:latin typeface="Times New Roman" pitchFamily="18" charset="0"/>
                <a:cs typeface="Times New Roman" pitchFamily="18" charset="0"/>
              </a:rPr>
              <a:t>sample as it softens</a:t>
            </a:r>
            <a:r>
              <a:rPr lang="en-US" sz="2400" dirty="0" smtClean="0">
                <a:latin typeface="Times New Roman" pitchFamily="18" charset="0"/>
                <a:cs typeface="Times New Roman" pitchFamily="18" charset="0"/>
              </a:rPr>
              <a:t>.</a:t>
            </a:r>
          </a:p>
          <a:p>
            <a:pPr eaLnBrk="0" hangingPunct="0">
              <a:spcBef>
                <a:spcPct val="50000"/>
              </a:spcBef>
            </a:pPr>
            <a:r>
              <a:rPr lang="en-US" sz="2400" dirty="0" smtClean="0">
                <a:latin typeface="Times New Roman" pitchFamily="18" charset="0"/>
                <a:cs typeface="Times New Roman" pitchFamily="18" charset="0"/>
              </a:rPr>
              <a:t>Useful </a:t>
            </a:r>
            <a:r>
              <a:rPr lang="en-US" sz="2400" dirty="0">
                <a:latin typeface="Times New Roman" pitchFamily="18" charset="0"/>
                <a:cs typeface="Times New Roman" pitchFamily="18" charset="0"/>
              </a:rPr>
              <a:t>for measuring </a:t>
            </a:r>
            <a:r>
              <a:rPr lang="en-US" sz="2400" dirty="0" err="1">
                <a:latin typeface="Times New Roman" pitchFamily="18" charset="0"/>
                <a:cs typeface="Times New Roman" pitchFamily="18" charset="0"/>
              </a:rPr>
              <a:t>Tg</a:t>
            </a:r>
            <a:r>
              <a:rPr lang="en-US" sz="2400" dirty="0">
                <a:latin typeface="Times New Roman" pitchFamily="18" charset="0"/>
                <a:cs typeface="Times New Roman" pitchFamily="18" charset="0"/>
              </a:rPr>
              <a:t> of coatings on substrate. TMA of wire sample with 2 coatings – inner coating prevents electrical contact between adjacent wires and outer coating used to bond the coil.</a:t>
            </a:r>
          </a:p>
        </p:txBody>
      </p:sp>
      <p:sp>
        <p:nvSpPr>
          <p:cNvPr id="4" name="Slide Number Placeholder 3"/>
          <p:cNvSpPr>
            <a:spLocks noGrp="1"/>
          </p:cNvSpPr>
          <p:nvPr>
            <p:ph type="sldNum" sz="quarter" idx="12"/>
          </p:nvPr>
        </p:nvSpPr>
        <p:spPr/>
        <p:txBody>
          <a:bodyPr/>
          <a:lstStyle/>
          <a:p>
            <a:pPr>
              <a:defRPr/>
            </a:pPr>
            <a:fld id="{CFF5C356-0B62-46E6-B90E-423D9E96866A}"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crosslink tma"/>
          <p:cNvPicPr>
            <a:picLocks noChangeAspect="1" noChangeArrowheads="1"/>
          </p:cNvPicPr>
          <p:nvPr/>
        </p:nvPicPr>
        <p:blipFill>
          <a:blip r:embed="rId2" cstate="print"/>
          <a:srcRect/>
          <a:stretch>
            <a:fillRect/>
          </a:stretch>
        </p:blipFill>
        <p:spPr bwMode="auto">
          <a:xfrm>
            <a:off x="1905000" y="609600"/>
            <a:ext cx="5314950" cy="3108325"/>
          </a:xfrm>
          <a:prstGeom prst="rect">
            <a:avLst/>
          </a:prstGeom>
          <a:noFill/>
          <a:ln w="9525">
            <a:noFill/>
            <a:miter lim="800000"/>
            <a:headEnd/>
            <a:tailEnd/>
          </a:ln>
        </p:spPr>
      </p:pic>
      <p:sp>
        <p:nvSpPr>
          <p:cNvPr id="55299" name="Text Box 5"/>
          <p:cNvSpPr txBox="1">
            <a:spLocks noChangeArrowheads="1"/>
          </p:cNvSpPr>
          <p:nvPr/>
        </p:nvSpPr>
        <p:spPr bwMode="auto">
          <a:xfrm>
            <a:off x="457200" y="3962400"/>
            <a:ext cx="8382000" cy="2123658"/>
          </a:xfrm>
          <a:prstGeom prst="rect">
            <a:avLst/>
          </a:prstGeom>
          <a:noFill/>
          <a:ln w="9525">
            <a:noFill/>
            <a:miter lim="800000"/>
            <a:headEnd/>
            <a:tailEnd/>
          </a:ln>
        </p:spPr>
        <p:txBody>
          <a:bodyPr>
            <a:spAutoFit/>
          </a:bodyPr>
          <a:lstStyle/>
          <a:p>
            <a:pPr marL="457200" indent="-457200" eaLnBrk="0" hangingPunct="0">
              <a:spcBef>
                <a:spcPct val="50000"/>
              </a:spcBef>
              <a:buFont typeface="Arial" pitchFamily="34" charset="0"/>
              <a:buChar char="•"/>
            </a:pPr>
            <a:r>
              <a:rPr lang="en-US" sz="2400" dirty="0">
                <a:latin typeface="Times New Roman" pitchFamily="18" charset="0"/>
                <a:cs typeface="Times New Roman" pitchFamily="18" charset="0"/>
              </a:rPr>
              <a:t> TMA penetration results on </a:t>
            </a:r>
            <a:r>
              <a:rPr lang="en-US" sz="2400" dirty="0" err="1">
                <a:latin typeface="Times New Roman" pitchFamily="18" charset="0"/>
                <a:cs typeface="Times New Roman" pitchFamily="18" charset="0"/>
              </a:rPr>
              <a:t>crosslinked</a:t>
            </a:r>
            <a:r>
              <a:rPr lang="en-US" sz="2400" dirty="0">
                <a:latin typeface="Times New Roman" pitchFamily="18" charset="0"/>
                <a:cs typeface="Times New Roman" pitchFamily="18" charset="0"/>
              </a:rPr>
              <a:t> and non-</a:t>
            </a:r>
            <a:r>
              <a:rPr lang="en-US" sz="2400" dirty="0" err="1">
                <a:latin typeface="Times New Roman" pitchFamily="18" charset="0"/>
                <a:cs typeface="Times New Roman" pitchFamily="18" charset="0"/>
              </a:rPr>
              <a:t>crosslinked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polyethylenes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Crosslinked</a:t>
            </a:r>
            <a:r>
              <a:rPr lang="en-US" sz="2400" dirty="0">
                <a:latin typeface="Times New Roman" pitchFamily="18" charset="0"/>
                <a:cs typeface="Times New Roman" pitchFamily="18" charset="0"/>
              </a:rPr>
              <a:t> sample exhibits smaller degree of penetration due to </a:t>
            </a:r>
            <a:r>
              <a:rPr lang="en-US" sz="2400" b="1" dirty="0">
                <a:latin typeface="Times New Roman" pitchFamily="18" charset="0"/>
                <a:cs typeface="Times New Roman" pitchFamily="18" charset="0"/>
              </a:rPr>
              <a:t>higher viscosity </a:t>
            </a:r>
            <a:r>
              <a:rPr lang="en-US" sz="2400" dirty="0">
                <a:latin typeface="Times New Roman" pitchFamily="18" charset="0"/>
                <a:cs typeface="Times New Roman" pitchFamily="18" charset="0"/>
              </a:rPr>
              <a:t>in liquid region above T</a:t>
            </a:r>
            <a:r>
              <a:rPr lang="en-US" sz="2400" baseline="-25000" dirty="0">
                <a:latin typeface="Times New Roman" pitchFamily="18" charset="0"/>
                <a:cs typeface="Times New Roman" pitchFamily="18" charset="0"/>
              </a:rPr>
              <a:t>m</a:t>
            </a:r>
            <a:r>
              <a:rPr lang="en-US" sz="2400" dirty="0">
                <a:latin typeface="Times New Roman" pitchFamily="18" charset="0"/>
                <a:cs typeface="Times New Roman" pitchFamily="18" charset="0"/>
              </a:rPr>
              <a:t>.</a:t>
            </a:r>
          </a:p>
          <a:p>
            <a:pPr marL="457200" indent="-457200" eaLnBrk="0" hangingPunct="0">
              <a:spcBef>
                <a:spcPct val="50000"/>
              </a:spcBef>
              <a:buFont typeface="Arial" pitchFamily="34" charset="0"/>
              <a:buChar char="•"/>
            </a:pPr>
            <a:r>
              <a:rPr lang="en-US" sz="2400" dirty="0">
                <a:latin typeface="Times New Roman" pitchFamily="18" charset="0"/>
                <a:cs typeface="Times New Roman" pitchFamily="18" charset="0"/>
              </a:rPr>
              <a:t> High sensitivity of TMA </a:t>
            </a:r>
            <a:r>
              <a:rPr lang="en-US" sz="2400" dirty="0" smtClean="0">
                <a:latin typeface="Times New Roman" pitchFamily="18" charset="0"/>
                <a:cs typeface="Times New Roman" pitchFamily="18" charset="0"/>
              </a:rPr>
              <a:t>technique </a:t>
            </a:r>
            <a:r>
              <a:rPr lang="en-US" sz="2400" dirty="0">
                <a:latin typeface="Times New Roman" pitchFamily="18" charset="0"/>
                <a:cs typeface="Times New Roman" pitchFamily="18" charset="0"/>
              </a:rPr>
              <a:t>allows it to detect weak </a:t>
            </a:r>
            <a:r>
              <a:rPr lang="en-US" sz="2400" dirty="0" smtClean="0">
                <a:latin typeface="Times New Roman" pitchFamily="18" charset="0"/>
                <a:cs typeface="Times New Roman" pitchFamily="18" charset="0"/>
              </a:rPr>
              <a:t>transitions.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23F7B80-BCD1-4245-9CAD-D800F590332D}"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609600"/>
          </a:xfrm>
        </p:spPr>
        <p:txBody>
          <a:bodyPr/>
          <a:lstStyle/>
          <a:p>
            <a:pPr eaLnBrk="1" hangingPunct="1">
              <a:defRPr/>
            </a:pPr>
            <a:r>
              <a:rPr lang="en-US" sz="3200" b="1" u="sng" dirty="0" smtClean="0">
                <a:latin typeface="Times New Roman" pitchFamily="18" charset="0"/>
                <a:cs typeface="Times New Roman" pitchFamily="18" charset="0"/>
              </a:rPr>
              <a:t>Thermo-Mechanical Analysis (TMA)</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EB400D9F-7F87-4951-8767-1A7F1C77F152}" type="slidenum">
              <a:rPr lang="en-GB" smtClean="0">
                <a:latin typeface="Arial" pitchFamily="34" charset="0"/>
                <a:cs typeface="Arial" pitchFamily="34" charset="0"/>
              </a:rPr>
              <a:pPr>
                <a:defRPr/>
              </a:pPr>
              <a:t>27</a:t>
            </a:fld>
            <a:endParaRPr lang="en-GB">
              <a:latin typeface="Arial" pitchFamily="34" charset="0"/>
              <a:cs typeface="Arial" pitchFamily="34" charset="0"/>
            </a:endParaRPr>
          </a:p>
        </p:txBody>
      </p:sp>
      <p:sp>
        <p:nvSpPr>
          <p:cNvPr id="5" name="Rectangle 3"/>
          <p:cNvSpPr txBox="1">
            <a:spLocks noChangeArrowheads="1"/>
          </p:cNvSpPr>
          <p:nvPr/>
        </p:nvSpPr>
        <p:spPr>
          <a:xfrm>
            <a:off x="457200" y="1143000"/>
            <a:ext cx="8153400" cy="4876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Application :</a:t>
            </a:r>
          </a:p>
          <a:p>
            <a:pPr marL="640080" lvl="1" indent="-246888">
              <a:spcBef>
                <a:spcPct val="20000"/>
              </a:spcBef>
              <a:buClr>
                <a:schemeClr val="accent1"/>
              </a:buClr>
              <a:buSzPct val="85000"/>
              <a:buFont typeface="Wingdings 2"/>
              <a:buChar char=""/>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Determine coefficient of thermal expansion (</a:t>
            </a:r>
            <a:r>
              <a:rPr kumimoji="0" lang="el-GR"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α</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a:t>
            </a:r>
            <a:r>
              <a:rPr lang="el-GR" sz="2000" dirty="0" smtClean="0">
                <a:solidFill>
                  <a:schemeClr val="tx1">
                    <a:lumMod val="95000"/>
                    <a:lumOff val="5000"/>
                  </a:schemeClr>
                </a:solidFill>
                <a:latin typeface="Times New Roman" pitchFamily="18" charset="0"/>
                <a:cs typeface="Times New Roman" pitchFamily="18" charset="0"/>
              </a:rPr>
              <a:t>β</a:t>
            </a:r>
            <a:r>
              <a:rPr lang="en-US" sz="2000" dirty="0" smtClean="0">
                <a:solidFill>
                  <a:schemeClr val="tx1">
                    <a:lumMod val="95000"/>
                    <a:lumOff val="5000"/>
                  </a:schemeClr>
                </a:solidFill>
                <a:latin typeface="Times New Roman" pitchFamily="18" charset="0"/>
                <a:cs typeface="Times New Roman" pitchFamily="18" charset="0"/>
              </a:rPr>
              <a:t>, </a:t>
            </a:r>
            <a:r>
              <a:rPr lang="el-GR" sz="2000" dirty="0" smtClean="0">
                <a:solidFill>
                  <a:schemeClr val="tx1">
                    <a:lumMod val="95000"/>
                    <a:lumOff val="5000"/>
                  </a:schemeClr>
                </a:solidFill>
                <a:latin typeface="Calibri"/>
                <a:cs typeface="Times New Roman" pitchFamily="18" charset="0"/>
              </a:rPr>
              <a:t>ϒ</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 of material.</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Identify </a:t>
            </a:r>
            <a:r>
              <a:rPr kumimoji="0" lang="en-US" sz="2000" b="0" i="0" u="none" strike="noStrike" kern="1200" cap="none" spc="0" normalizeH="0" baseline="0" noProof="0" dirty="0" err="1" smtClean="0">
                <a:ln>
                  <a:noFill/>
                </a:ln>
                <a:solidFill>
                  <a:schemeClr val="tx1">
                    <a:lumMod val="95000"/>
                    <a:lumOff val="5000"/>
                  </a:schemeClr>
                </a:solidFill>
                <a:effectLst/>
                <a:uLnTx/>
                <a:uFillTx/>
                <a:latin typeface="Times New Roman" pitchFamily="18" charset="0"/>
                <a:cs typeface="Times New Roman" pitchFamily="18" charset="0"/>
              </a:rPr>
              <a:t>T</a:t>
            </a:r>
            <a:r>
              <a:rPr kumimoji="0" lang="en-US" sz="2000" b="0" i="0" u="none" strike="noStrike" kern="1200" cap="none" spc="0" normalizeH="0" baseline="-25000" noProof="0" dirty="0" err="1" smtClean="0">
                <a:ln>
                  <a:noFill/>
                </a:ln>
                <a:solidFill>
                  <a:schemeClr val="tx1">
                    <a:lumMod val="95000"/>
                    <a:lumOff val="5000"/>
                  </a:schemeClr>
                </a:solidFill>
                <a:effectLst/>
                <a:uLnTx/>
                <a:uFillTx/>
                <a:latin typeface="Times New Roman" pitchFamily="18" charset="0"/>
                <a:cs typeface="Times New Roman" pitchFamily="18" charset="0"/>
              </a:rPr>
              <a:t>g</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&amp; T</a:t>
            </a:r>
            <a:r>
              <a:rPr kumimoji="0" lang="en-US" sz="2000" b="0" i="0" u="none" strike="noStrike" kern="1200" cap="none" spc="0" normalizeH="0" baseline="-25000" noProof="0" dirty="0" smtClean="0">
                <a:ln>
                  <a:noFill/>
                </a:ln>
                <a:solidFill>
                  <a:schemeClr val="tx1">
                    <a:lumMod val="95000"/>
                    <a:lumOff val="5000"/>
                  </a:schemeClr>
                </a:solidFill>
                <a:effectLst/>
                <a:uLnTx/>
                <a:uFillTx/>
                <a:latin typeface="Times New Roman" pitchFamily="18" charset="0"/>
                <a:cs typeface="Times New Roman" pitchFamily="18" charset="0"/>
              </a:rPr>
              <a:t>m</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of material.</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Composite </a:t>
            </a:r>
            <a:r>
              <a:rPr kumimoji="0" lang="en-US" sz="2000" b="0" i="0" u="none" strike="noStrike" kern="1200" cap="none" spc="0" normalizeH="0" baseline="0" noProof="0" dirty="0" err="1" smtClean="0">
                <a:ln>
                  <a:noFill/>
                </a:ln>
                <a:solidFill>
                  <a:schemeClr val="tx1">
                    <a:lumMod val="95000"/>
                    <a:lumOff val="5000"/>
                  </a:schemeClr>
                </a:solidFill>
                <a:effectLst/>
                <a:uLnTx/>
                <a:uFillTx/>
                <a:latin typeface="Times New Roman" pitchFamily="18" charset="0"/>
                <a:cs typeface="Times New Roman" pitchFamily="18" charset="0"/>
              </a:rPr>
              <a:t>delamination</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temperature.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CCF90C2-8553-411C-829C-D9196B225ADD}" type="slidenum">
              <a:rPr lang="en-GB" sz="2000" smtClean="0">
                <a:latin typeface="Times New Roman" pitchFamily="18" charset="0"/>
                <a:cs typeface="Times New Roman" pitchFamily="18" charset="0"/>
              </a:rPr>
              <a:pPr>
                <a:defRPr/>
              </a:pPr>
              <a:t>28</a:t>
            </a:fld>
            <a:endParaRPr lang="en-GB" sz="2000">
              <a:latin typeface="Times New Roman" pitchFamily="18" charset="0"/>
              <a:cs typeface="Times New Roman" pitchFamily="18" charset="0"/>
            </a:endParaRPr>
          </a:p>
        </p:txBody>
      </p:sp>
      <p:sp>
        <p:nvSpPr>
          <p:cNvPr id="61442" name="Rectangle 2"/>
          <p:cNvSpPr>
            <a:spLocks noGrp="1" noChangeArrowheads="1"/>
          </p:cNvSpPr>
          <p:nvPr>
            <p:ph type="title" idx="4294967295"/>
          </p:nvPr>
        </p:nvSpPr>
        <p:spPr>
          <a:xfrm>
            <a:off x="0" y="381000"/>
            <a:ext cx="8229600" cy="685800"/>
          </a:xfrm>
        </p:spPr>
        <p:txBody>
          <a:bodyPr>
            <a:normAutofit/>
          </a:bodyPr>
          <a:lstStyle/>
          <a:p>
            <a:pPr eaLnBrk="1" hangingPunct="1">
              <a:defRPr/>
            </a:pPr>
            <a:r>
              <a:rPr lang="en-US" sz="3200" b="1" u="sng" dirty="0" smtClean="0">
                <a:latin typeface="Times New Roman" pitchFamily="18" charset="0"/>
                <a:cs typeface="Times New Roman" pitchFamily="18" charset="0"/>
              </a:rPr>
              <a:t>Dynamic Mechanical Analysis (DMA)</a:t>
            </a:r>
          </a:p>
        </p:txBody>
      </p:sp>
      <p:sp>
        <p:nvSpPr>
          <p:cNvPr id="61443" name="Rectangle 3"/>
          <p:cNvSpPr>
            <a:spLocks noGrp="1" noChangeArrowheads="1"/>
          </p:cNvSpPr>
          <p:nvPr>
            <p:ph type="body" idx="4294967295"/>
          </p:nvPr>
        </p:nvSpPr>
        <p:spPr>
          <a:xfrm>
            <a:off x="457200" y="1143000"/>
            <a:ext cx="8686800" cy="3505200"/>
          </a:xfrm>
        </p:spPr>
        <p:txBody>
          <a:bodyPr>
            <a:normAutofit/>
          </a:bodyPr>
          <a:lstStyle/>
          <a:p>
            <a:pPr>
              <a:defRPr/>
            </a:pPr>
            <a:r>
              <a:rPr lang="en-US" sz="2000" dirty="0" smtClean="0">
                <a:latin typeface="Times New Roman" pitchFamily="18" charset="0"/>
                <a:cs typeface="Times New Roman" pitchFamily="18" charset="0"/>
              </a:rPr>
              <a:t>In elastic system – work stored as potential energy.</a:t>
            </a:r>
          </a:p>
          <a:p>
            <a:pPr eaLnBrk="1" hangingPunct="1">
              <a:defRPr/>
            </a:pPr>
            <a:r>
              <a:rPr lang="en-US" sz="2000" dirty="0" smtClean="0">
                <a:latin typeface="Times New Roman" pitchFamily="18" charset="0"/>
                <a:cs typeface="Times New Roman" pitchFamily="18" charset="0"/>
              </a:rPr>
              <a:t>In viscous system, all work done by system dissipated as heat.</a:t>
            </a:r>
          </a:p>
          <a:p>
            <a:pPr eaLnBrk="1" hangingPunct="1">
              <a:defRPr/>
            </a:pPr>
            <a:r>
              <a:rPr lang="en-US" sz="2000" dirty="0" smtClean="0">
                <a:latin typeface="Times New Roman" pitchFamily="18" charset="0"/>
                <a:cs typeface="Times New Roman" pitchFamily="18" charset="0"/>
              </a:rPr>
              <a:t>Polymer </a:t>
            </a:r>
            <a:r>
              <a:rPr lang="en-US" sz="2000" dirty="0" smtClean="0">
                <a:latin typeface="Times New Roman" pitchFamily="18" charset="0"/>
                <a:cs typeface="Times New Roman" pitchFamily="18" charset="0"/>
                <a:sym typeface="Wingdings" pitchFamily="2" charset="2"/>
              </a:rPr>
              <a:t> dual nature, </a:t>
            </a:r>
            <a:r>
              <a:rPr lang="en-US" sz="2000" dirty="0" err="1" smtClean="0">
                <a:latin typeface="Times New Roman" pitchFamily="18" charset="0"/>
                <a:cs typeface="Times New Roman" pitchFamily="18" charset="0"/>
                <a:sym typeface="Wingdings" pitchFamily="2" charset="2"/>
              </a:rPr>
              <a:t>i.e</a:t>
            </a:r>
            <a:r>
              <a:rPr lang="en-US" sz="2000" dirty="0" smtClean="0">
                <a:latin typeface="Times New Roman" pitchFamily="18" charset="0"/>
                <a:cs typeface="Times New Roman" pitchFamily="18" charset="0"/>
                <a:sym typeface="Wingdings" pitchFamily="2" charset="2"/>
              </a:rPr>
              <a:t> viscous-elastic.</a:t>
            </a:r>
          </a:p>
          <a:p>
            <a:pPr eaLnBrk="1" hangingPunct="1">
              <a:defRPr/>
            </a:pPr>
            <a:r>
              <a:rPr lang="en-US" sz="2000" dirty="0" smtClean="0">
                <a:latin typeface="Times New Roman" pitchFamily="18" charset="0"/>
                <a:cs typeface="Times New Roman" pitchFamily="18" charset="0"/>
                <a:sym typeface="Wingdings" pitchFamily="2" charset="2"/>
              </a:rPr>
              <a:t>DMA – info on dynamic properties relating to these two behaviors. </a:t>
            </a:r>
          </a:p>
          <a:p>
            <a:pPr eaLnBrk="1" hangingPunct="1">
              <a:defRPr/>
            </a:pPr>
            <a:r>
              <a:rPr lang="en-US" sz="2000" dirty="0" smtClean="0">
                <a:latin typeface="Times New Roman" pitchFamily="18" charset="0"/>
                <a:cs typeface="Times New Roman" pitchFamily="18" charset="0"/>
                <a:sym typeface="Wingdings" pitchFamily="2" charset="2"/>
              </a:rPr>
              <a:t>Gives these two properties as a function of time, temperature  or frequency:</a:t>
            </a:r>
          </a:p>
          <a:p>
            <a:pPr lvl="1" eaLnBrk="1" hangingPunct="1">
              <a:defRPr/>
            </a:pPr>
            <a:r>
              <a:rPr lang="en-US" sz="2000" dirty="0" smtClean="0">
                <a:latin typeface="Times New Roman" pitchFamily="18" charset="0"/>
                <a:cs typeface="Times New Roman" pitchFamily="18" charset="0"/>
                <a:sym typeface="Wingdings" pitchFamily="2" charset="2"/>
              </a:rPr>
              <a:t> elastic modulus, </a:t>
            </a:r>
            <a:r>
              <a:rPr lang="el-GR" sz="2000" dirty="0" smtClean="0">
                <a:latin typeface="Times New Roman" pitchFamily="18" charset="0"/>
                <a:cs typeface="Times New Roman" pitchFamily="18" charset="0"/>
                <a:sym typeface="Wingdings" pitchFamily="2" charset="2"/>
              </a:rPr>
              <a:t>ω</a:t>
            </a:r>
            <a:r>
              <a:rPr lang="en-US" sz="2000" dirty="0" smtClean="0">
                <a:latin typeface="Times New Roman" pitchFamily="18" charset="0"/>
                <a:cs typeface="Times New Roman" pitchFamily="18" charset="0"/>
                <a:sym typeface="Wingdings" pitchFamily="2" charset="2"/>
              </a:rPr>
              <a:t>’ – energy stored (dynamic storage modulus).</a:t>
            </a:r>
          </a:p>
          <a:p>
            <a:pPr lvl="1" eaLnBrk="1" hangingPunct="1">
              <a:defRPr/>
            </a:pPr>
            <a:r>
              <a:rPr lang="en-US" sz="2000" dirty="0" smtClean="0">
                <a:latin typeface="Times New Roman" pitchFamily="18" charset="0"/>
                <a:cs typeface="Times New Roman" pitchFamily="18" charset="0"/>
                <a:sym typeface="Wingdings" pitchFamily="2" charset="2"/>
              </a:rPr>
              <a:t> viscous modulus, </a:t>
            </a:r>
            <a:r>
              <a:rPr lang="el-GR" sz="2000" dirty="0" smtClean="0">
                <a:latin typeface="Times New Roman" pitchFamily="18" charset="0"/>
                <a:cs typeface="Times New Roman" pitchFamily="18" charset="0"/>
                <a:sym typeface="Wingdings" pitchFamily="2" charset="2"/>
              </a:rPr>
              <a:t>ω</a:t>
            </a:r>
            <a:r>
              <a:rPr lang="en-US" sz="2000" dirty="0" smtClean="0">
                <a:latin typeface="Times New Roman" pitchFamily="18" charset="0"/>
                <a:cs typeface="Times New Roman" pitchFamily="18" charset="0"/>
                <a:sym typeface="Wingdings" pitchFamily="2" charset="2"/>
              </a:rPr>
              <a:t>’’ – ability to dissipate energy as heat (dynamic loss modulus).</a:t>
            </a:r>
          </a:p>
          <a:p>
            <a:pPr eaLnBrk="1" hangingPunct="1">
              <a:defRPr/>
            </a:pPr>
            <a:r>
              <a:rPr lang="en-US" sz="2000" dirty="0" smtClean="0">
                <a:latin typeface="Times New Roman" pitchFamily="18" charset="0"/>
                <a:cs typeface="Times New Roman" pitchFamily="18" charset="0"/>
              </a:rPr>
              <a:t>Thus, stiffness &amp; its dampening capacity.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275597-D5FF-46F5-9641-3285AFF3C666}" type="slidenum">
              <a:rPr lang="en-GB" smtClean="0"/>
              <a:pPr>
                <a:defRPr/>
              </a:pPr>
              <a:t>29</a:t>
            </a:fld>
            <a:endParaRPr lang="en-GB"/>
          </a:p>
        </p:txBody>
      </p:sp>
      <p:sp>
        <p:nvSpPr>
          <p:cNvPr id="60418" name="Rectangle 2"/>
          <p:cNvSpPr>
            <a:spLocks noGrp="1" noChangeArrowheads="1"/>
          </p:cNvSpPr>
          <p:nvPr>
            <p:ph type="title" idx="4294967295"/>
          </p:nvPr>
        </p:nvSpPr>
        <p:spPr>
          <a:xfrm>
            <a:off x="381000" y="0"/>
            <a:ext cx="8229600" cy="990600"/>
          </a:xfrm>
        </p:spPr>
        <p:txBody>
          <a:bodyPr>
            <a:normAutofit/>
          </a:bodyPr>
          <a:lstStyle/>
          <a:p>
            <a:pPr eaLnBrk="1" hangingPunct="1">
              <a:defRPr/>
            </a:pPr>
            <a:r>
              <a:rPr lang="en-US" sz="3200" b="1" u="sng" dirty="0" smtClean="0">
                <a:latin typeface="Times New Roman" pitchFamily="18" charset="0"/>
                <a:cs typeface="Times New Roman" pitchFamily="18" charset="0"/>
              </a:rPr>
              <a:t>Dynamic Mechanical Analysis (DMA)</a:t>
            </a:r>
          </a:p>
        </p:txBody>
      </p:sp>
      <p:sp>
        <p:nvSpPr>
          <p:cNvPr id="60419" name="Rectangle 3"/>
          <p:cNvSpPr>
            <a:spLocks noGrp="1" noChangeArrowheads="1"/>
          </p:cNvSpPr>
          <p:nvPr>
            <p:ph type="body" idx="4294967295"/>
          </p:nvPr>
        </p:nvSpPr>
        <p:spPr>
          <a:xfrm>
            <a:off x="533400" y="990600"/>
            <a:ext cx="8229600" cy="5867400"/>
          </a:xfrm>
        </p:spPr>
        <p:txBody>
          <a:bodyPr>
            <a:noAutofit/>
          </a:bodyPr>
          <a:lstStyle/>
          <a:p>
            <a:pPr algn="just">
              <a:lnSpc>
                <a:spcPct val="90000"/>
              </a:lnSpc>
              <a:spcBef>
                <a:spcPts val="600"/>
              </a:spcBef>
              <a:spcAft>
                <a:spcPts val="600"/>
              </a:spcAft>
              <a:defRPr/>
            </a:pPr>
            <a:r>
              <a:rPr lang="en-US" sz="2000" dirty="0" smtClean="0">
                <a:latin typeface="Times New Roman" pitchFamily="18" charset="0"/>
                <a:cs typeface="Times New Roman" pitchFamily="18" charset="0"/>
              </a:rPr>
              <a:t>Dynamic Mechanical Analysis  (DMA) is a technique in which the elastic and  viscous  response  of  a  sample  under  oscillating  load,  are  monitored  against  temperature,  time  or  frequency. </a:t>
            </a:r>
          </a:p>
          <a:p>
            <a:pPr algn="just">
              <a:lnSpc>
                <a:spcPct val="90000"/>
              </a:lnSpc>
              <a:spcBef>
                <a:spcPts val="600"/>
              </a:spcBef>
              <a:spcAft>
                <a:spcPts val="600"/>
              </a:spcAft>
              <a:defRPr/>
            </a:pPr>
            <a:r>
              <a:rPr lang="en-US" sz="2000" dirty="0" smtClean="0">
                <a:latin typeface="Times New Roman" pitchFamily="18" charset="0"/>
                <a:cs typeface="Times New Roman" pitchFamily="18" charset="0"/>
              </a:rPr>
              <a:t>The modern DMA systems are nearly always fixed frequency systems operating at frequencies between about 0.01 and 100 Hz. </a:t>
            </a:r>
          </a:p>
          <a:p>
            <a:pPr algn="just">
              <a:lnSpc>
                <a:spcPct val="90000"/>
              </a:lnSpc>
              <a:spcBef>
                <a:spcPts val="600"/>
              </a:spcBef>
              <a:spcAft>
                <a:spcPts val="600"/>
              </a:spcAft>
              <a:defRPr/>
            </a:pPr>
            <a:r>
              <a:rPr lang="en-US" sz="2000" dirty="0" smtClean="0">
                <a:latin typeface="Times New Roman" pitchFamily="18" charset="0"/>
                <a:cs typeface="Times New Roman" pitchFamily="18" charset="0"/>
              </a:rPr>
              <a:t>Temperature region is ranging from about – 150ºC to 300ºC.</a:t>
            </a:r>
          </a:p>
          <a:p>
            <a:pPr algn="just">
              <a:lnSpc>
                <a:spcPct val="90000"/>
              </a:lnSpc>
              <a:spcBef>
                <a:spcPts val="600"/>
              </a:spcBef>
              <a:spcAft>
                <a:spcPts val="600"/>
              </a:spcAft>
              <a:defRPr/>
            </a:pPr>
            <a:r>
              <a:rPr lang="en-US" sz="2000" dirty="0" smtClean="0">
                <a:latin typeface="Times New Roman" pitchFamily="18" charset="0"/>
                <a:cs typeface="Times New Roman" pitchFamily="18" charset="0"/>
              </a:rPr>
              <a:t>In DMA, instead of keeping the strain constant, as in a stress relaxation test, the </a:t>
            </a:r>
            <a:r>
              <a:rPr lang="en-US" sz="2000" b="1" dirty="0" smtClean="0">
                <a:latin typeface="Times New Roman" pitchFamily="18" charset="0"/>
                <a:cs typeface="Times New Roman" pitchFamily="18" charset="0"/>
              </a:rPr>
              <a:t>strain is oscillated </a:t>
            </a:r>
            <a:r>
              <a:rPr lang="en-US" sz="2000" dirty="0" smtClean="0">
                <a:latin typeface="Times New Roman" pitchFamily="18" charset="0"/>
                <a:cs typeface="Times New Roman" pitchFamily="18" charset="0"/>
              </a:rPr>
              <a:t>at constant amplitude, </a:t>
            </a:r>
            <a:r>
              <a:rPr lang="en-US" sz="2000" i="1" dirty="0" smtClean="0">
                <a:latin typeface="Times New Roman" pitchFamily="18" charset="0"/>
                <a:cs typeface="Times New Roman" pitchFamily="18" charset="0"/>
              </a:rPr>
              <a:t>ε</a:t>
            </a:r>
            <a:r>
              <a:rPr lang="en-US" sz="2000" i="1"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and a constant frequency, </a:t>
            </a:r>
            <a:r>
              <a:rPr lang="en-US" sz="2000" i="1" dirty="0" smtClean="0">
                <a:latin typeface="Times New Roman" pitchFamily="18" charset="0"/>
                <a:cs typeface="Times New Roman" pitchFamily="18" charset="0"/>
              </a:rPr>
              <a:t>ω</a:t>
            </a:r>
            <a:r>
              <a:rPr lang="en-US" sz="2000" dirty="0" smtClean="0">
                <a:latin typeface="Times New Roman" pitchFamily="18" charset="0"/>
                <a:cs typeface="Times New Roman" pitchFamily="18" charset="0"/>
              </a:rPr>
              <a:t>. </a:t>
            </a:r>
          </a:p>
          <a:p>
            <a:r>
              <a:rPr lang="en-US" sz="2000" dirty="0" smtClean="0"/>
              <a:t>the strain input is  </a:t>
            </a:r>
          </a:p>
          <a:p>
            <a:pPr>
              <a:buNone/>
            </a:pPr>
            <a:r>
              <a:rPr lang="en-US" sz="2000" i="1" dirty="0" smtClean="0"/>
              <a:t>					ε(t) = ε</a:t>
            </a:r>
            <a:r>
              <a:rPr lang="en-US" sz="2000" i="1" baseline="-25000" dirty="0" smtClean="0"/>
              <a:t>0</a:t>
            </a:r>
            <a:r>
              <a:rPr lang="en-US" sz="2000" i="1" dirty="0" smtClean="0"/>
              <a:t>sin </a:t>
            </a:r>
            <a:r>
              <a:rPr lang="en-US" sz="2000" i="1" dirty="0" err="1" smtClean="0"/>
              <a:t>ωt</a:t>
            </a:r>
            <a:r>
              <a:rPr lang="en-US" sz="2000" i="1" dirty="0" smtClean="0"/>
              <a:t>.</a:t>
            </a:r>
            <a:endParaRPr lang="en-US" sz="2000" dirty="0" smtClean="0"/>
          </a:p>
          <a:p>
            <a:pPr algn="just">
              <a:lnSpc>
                <a:spcPct val="90000"/>
              </a:lnSpc>
              <a:spcBef>
                <a:spcPts val="600"/>
              </a:spcBef>
              <a:spcAft>
                <a:spcPts val="600"/>
              </a:spcAft>
              <a:defRPr/>
            </a:pPr>
            <a:r>
              <a:rPr lang="en-US" sz="2000" dirty="0" smtClean="0">
                <a:latin typeface="Times New Roman" pitchFamily="18" charset="0"/>
                <a:cs typeface="Times New Roman" pitchFamily="18" charset="0"/>
              </a:rPr>
              <a:t>Stress will respond at the same frequency but may have a phase difference and different amplitude.</a:t>
            </a:r>
          </a:p>
          <a:p>
            <a:r>
              <a:rPr lang="en-US" sz="2000" dirty="0" smtClean="0">
                <a:latin typeface="Times New Roman" pitchFamily="18" charset="0"/>
                <a:cs typeface="Times New Roman" pitchFamily="18" charset="0"/>
              </a:rPr>
              <a:t>The stress will be given by</a:t>
            </a:r>
          </a:p>
          <a:p>
            <a:pPr>
              <a:buNone/>
            </a:pPr>
            <a:r>
              <a:rPr lang="en-US" sz="2000" i="1" dirty="0" smtClean="0">
                <a:latin typeface="Times New Roman" pitchFamily="18" charset="0"/>
                <a:cs typeface="Times New Roman" pitchFamily="18" charset="0"/>
              </a:rPr>
              <a:t>				σ(t) = σ</a:t>
            </a:r>
            <a:r>
              <a:rPr lang="en-US" sz="2000" i="1" baseline="-25000" dirty="0" smtClean="0">
                <a:latin typeface="Times New Roman" pitchFamily="18" charset="0"/>
                <a:cs typeface="Times New Roman" pitchFamily="18" charset="0"/>
              </a:rPr>
              <a:t>0 </a:t>
            </a:r>
            <a:r>
              <a:rPr lang="en-US" sz="2000" i="1" dirty="0" smtClean="0">
                <a:latin typeface="Times New Roman" pitchFamily="18" charset="0"/>
                <a:cs typeface="Times New Roman" pitchFamily="18" charset="0"/>
              </a:rPr>
              <a:t>sin(</a:t>
            </a:r>
            <a:r>
              <a:rPr lang="en-US" sz="2000" i="1" dirty="0" err="1" smtClean="0">
                <a:latin typeface="Times New Roman" pitchFamily="18" charset="0"/>
                <a:cs typeface="Times New Roman" pitchFamily="18" charset="0"/>
              </a:rPr>
              <a:t>ωt</a:t>
            </a:r>
            <a:r>
              <a:rPr lang="en-US" sz="2000" i="1" dirty="0" smtClean="0">
                <a:latin typeface="Times New Roman" pitchFamily="18" charset="0"/>
                <a:cs typeface="Times New Roman" pitchFamily="18" charset="0"/>
              </a:rPr>
              <a:t> + δ) = G(ω) ε</a:t>
            </a:r>
            <a:r>
              <a:rPr lang="en-US" sz="2000" i="1" baseline="-25000" dirty="0" smtClean="0">
                <a:latin typeface="Times New Roman" pitchFamily="18" charset="0"/>
                <a:cs typeface="Times New Roman" pitchFamily="18" charset="0"/>
              </a:rPr>
              <a:t>0 </a:t>
            </a:r>
            <a:r>
              <a:rPr lang="en-US" sz="2000" i="1" dirty="0" smtClean="0">
                <a:latin typeface="Times New Roman" pitchFamily="18" charset="0"/>
                <a:cs typeface="Times New Roman" pitchFamily="18" charset="0"/>
              </a:rPr>
              <a:t>sin(</a:t>
            </a:r>
            <a:r>
              <a:rPr lang="en-US" sz="2000" i="1" dirty="0" err="1" smtClean="0">
                <a:latin typeface="Times New Roman" pitchFamily="18" charset="0"/>
                <a:cs typeface="Times New Roman" pitchFamily="18" charset="0"/>
              </a:rPr>
              <a:t>ωt</a:t>
            </a:r>
            <a:r>
              <a:rPr lang="en-US" sz="2000" i="1" dirty="0" smtClean="0">
                <a:latin typeface="Times New Roman" pitchFamily="18" charset="0"/>
                <a:cs typeface="Times New Roman" pitchFamily="18" charset="0"/>
              </a:rPr>
              <a:t> + δ)</a:t>
            </a:r>
            <a:endParaRPr lang="en-US" sz="2000" dirty="0" smtClean="0">
              <a:latin typeface="Times New Roman" pitchFamily="18" charset="0"/>
              <a:cs typeface="Times New Roman" pitchFamily="18" charset="0"/>
            </a:endParaRPr>
          </a:p>
          <a:p>
            <a:pPr algn="just">
              <a:lnSpc>
                <a:spcPct val="90000"/>
              </a:lnSpc>
              <a:spcBef>
                <a:spcPts val="600"/>
              </a:spcBef>
              <a:spcAft>
                <a:spcPts val="600"/>
              </a:spcAft>
              <a:buNone/>
              <a:defRPr/>
            </a:pPr>
            <a:r>
              <a:rPr lang="en-US" sz="2000" dirty="0" smtClean="0">
                <a:latin typeface="Times New Roman" pitchFamily="18" charset="0"/>
                <a:cs typeface="Times New Roman" pitchFamily="18" charset="0"/>
              </a:rPr>
              <a:t>		where, </a:t>
            </a: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the dynamic modulus, and </a:t>
            </a:r>
            <a:r>
              <a:rPr lang="en-US" sz="2000" i="1"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is the phase angle.</a:t>
            </a:r>
          </a:p>
          <a:p>
            <a:pPr algn="just">
              <a:lnSpc>
                <a:spcPct val="90000"/>
              </a:lnSpc>
              <a:spcBef>
                <a:spcPts val="600"/>
              </a:spcBef>
              <a:spcAft>
                <a:spcPts val="600"/>
              </a:spcAft>
              <a:defRPr/>
            </a:pPr>
            <a:endParaRPr lang="en-US" sz="2000" dirty="0" smtClean="0">
              <a:latin typeface="Times New Roman" pitchFamily="18" charset="0"/>
              <a:cs typeface="Times New Roman" pitchFamily="18" charset="0"/>
            </a:endParaRPr>
          </a:p>
          <a:p>
            <a:pPr algn="just" eaLnBrk="1" hangingPunct="1">
              <a:lnSpc>
                <a:spcPct val="90000"/>
              </a:lnSpc>
              <a:spcBef>
                <a:spcPts val="600"/>
              </a:spcBef>
              <a:spcAft>
                <a:spcPts val="600"/>
              </a:spcAft>
              <a:defRPr/>
            </a:pPr>
            <a:endParaRPr lang="en-US" sz="20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pPr algn="ctr"/>
            <a:r>
              <a:rPr lang="en-US" dirty="0">
                <a:latin typeface="Times New Roman" pitchFamily="18" charset="0"/>
                <a:cs typeface="Times New Roman" pitchFamily="18" charset="0"/>
              </a:rPr>
              <a:t>Basic Principle</a:t>
            </a:r>
          </a:p>
        </p:txBody>
      </p:sp>
      <p:graphicFrame>
        <p:nvGraphicFramePr>
          <p:cNvPr id="5" name="Table 4"/>
          <p:cNvGraphicFramePr>
            <a:graphicFrameLocks noGrp="1"/>
          </p:cNvGraphicFramePr>
          <p:nvPr/>
        </p:nvGraphicFramePr>
        <p:xfrm>
          <a:off x="381000" y="2606040"/>
          <a:ext cx="8382000" cy="2286000"/>
        </p:xfrm>
        <a:graphic>
          <a:graphicData uri="http://schemas.openxmlformats.org/drawingml/2006/table">
            <a:tbl>
              <a:tblPr/>
              <a:tblGrid>
                <a:gridCol w="5215116"/>
                <a:gridCol w="3166884"/>
              </a:tblGrid>
              <a:tr h="416560">
                <a:tc>
                  <a:txBody>
                    <a:bodyPr/>
                    <a:lstStyle/>
                    <a:p>
                      <a:pPr marL="0" marR="0" algn="just">
                        <a:lnSpc>
                          <a:spcPct val="150000"/>
                        </a:lnSpc>
                        <a:spcBef>
                          <a:spcPts val="0"/>
                        </a:spcBef>
                        <a:spcAft>
                          <a:spcPts val="0"/>
                        </a:spcAft>
                      </a:pPr>
                      <a:r>
                        <a:rPr lang="en-US" sz="2000" b="1" dirty="0">
                          <a:latin typeface="Times New Roman" pitchFamily="18" charset="0"/>
                          <a:ea typeface="Calibri"/>
                          <a:cs typeface="Times New Roman" pitchFamily="18" charset="0"/>
                        </a:rPr>
                        <a:t>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b="1" dirty="0" smtClean="0">
                          <a:latin typeface="Times New Roman" pitchFamily="18" charset="0"/>
                          <a:ea typeface="Calibri"/>
                          <a:cs typeface="Times New Roman" pitchFamily="18" charset="0"/>
                        </a:rPr>
                        <a:t>Property Measured</a:t>
                      </a:r>
                      <a:endParaRPr lang="en-US" sz="2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just">
                        <a:lnSpc>
                          <a:spcPct val="150000"/>
                        </a:lnSpc>
                        <a:spcBef>
                          <a:spcPts val="0"/>
                        </a:spcBef>
                        <a:spcAft>
                          <a:spcPts val="0"/>
                        </a:spcAft>
                      </a:pPr>
                      <a:r>
                        <a:rPr lang="en-US" sz="2000">
                          <a:latin typeface="Times New Roman" pitchFamily="18" charset="0"/>
                          <a:ea typeface="Calibri"/>
                          <a:cs typeface="Times New Roman" pitchFamily="18" charset="0"/>
                        </a:rPr>
                        <a:t>Differential Scanning Calorimetry (DSC)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latin typeface="Times New Roman" pitchFamily="18" charset="0"/>
                          <a:ea typeface="Calibri"/>
                          <a:cs typeface="Times New Roman" pitchFamily="18" charset="0"/>
                        </a:rPr>
                        <a:t>Heat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just">
                        <a:lnSpc>
                          <a:spcPct val="150000"/>
                        </a:lnSpc>
                        <a:spcBef>
                          <a:spcPts val="0"/>
                        </a:spcBef>
                        <a:spcAft>
                          <a:spcPts val="0"/>
                        </a:spcAft>
                      </a:pPr>
                      <a:r>
                        <a:rPr lang="en-US" sz="2000">
                          <a:latin typeface="Times New Roman" pitchFamily="18" charset="0"/>
                          <a:ea typeface="Calibri"/>
                          <a:cs typeface="Times New Roman" pitchFamily="18" charset="0"/>
                        </a:rPr>
                        <a:t>Thermogravimetric Analysis (TGA)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latin typeface="Times New Roman" pitchFamily="18" charset="0"/>
                          <a:ea typeface="Calibri"/>
                          <a:cs typeface="Times New Roman" pitchFamily="18" charset="0"/>
                        </a:rPr>
                        <a:t>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just">
                        <a:lnSpc>
                          <a:spcPct val="150000"/>
                        </a:lnSpc>
                        <a:spcBef>
                          <a:spcPts val="0"/>
                        </a:spcBef>
                        <a:spcAft>
                          <a:spcPts val="0"/>
                        </a:spcAft>
                      </a:pPr>
                      <a:r>
                        <a:rPr lang="en-US" sz="2000" dirty="0" err="1">
                          <a:latin typeface="Times New Roman" pitchFamily="18" charset="0"/>
                          <a:ea typeface="Calibri"/>
                          <a:cs typeface="Times New Roman" pitchFamily="18" charset="0"/>
                        </a:rPr>
                        <a:t>Thermomechanical</a:t>
                      </a:r>
                      <a:r>
                        <a:rPr lang="en-US" sz="2000" dirty="0">
                          <a:latin typeface="Times New Roman" pitchFamily="18" charset="0"/>
                          <a:ea typeface="Calibri"/>
                          <a:cs typeface="Times New Roman" pitchFamily="18" charset="0"/>
                        </a:rPr>
                        <a:t> Analysis (TMA)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latin typeface="Times New Roman" pitchFamily="18" charset="0"/>
                          <a:ea typeface="Calibri"/>
                          <a:cs typeface="Times New Roman" pitchFamily="18" charset="0"/>
                        </a:rPr>
                        <a:t>Dimension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just">
                        <a:lnSpc>
                          <a:spcPct val="150000"/>
                        </a:lnSpc>
                        <a:spcBef>
                          <a:spcPts val="0"/>
                        </a:spcBef>
                        <a:spcAft>
                          <a:spcPts val="0"/>
                        </a:spcAft>
                      </a:pPr>
                      <a:r>
                        <a:rPr lang="en-US" sz="2000" dirty="0">
                          <a:latin typeface="Times New Roman" pitchFamily="18" charset="0"/>
                          <a:ea typeface="Calibri"/>
                          <a:cs typeface="Times New Roman" pitchFamily="18" charset="0"/>
                        </a:rPr>
                        <a:t>Dynamic Mechanical Analysis (DMA)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latin typeface="Times New Roman" pitchFamily="18" charset="0"/>
                          <a:ea typeface="Calibri"/>
                          <a:cs typeface="Times New Roman" pitchFamily="18" charset="0"/>
                        </a:rPr>
                        <a:t>Stress or Strain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C8F78257-114B-4A01-93DF-20B58ED58EF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8257-114B-4A01-93DF-20B58ED58EF9}" type="slidenum">
              <a:rPr lang="en-US" smtClean="0"/>
              <a:pPr/>
              <a:t>30</a:t>
            </a:fld>
            <a:endParaRPr lang="en-US"/>
          </a:p>
        </p:txBody>
      </p:sp>
      <p:sp>
        <p:nvSpPr>
          <p:cNvPr id="3" name="Rectangle 2"/>
          <p:cNvSpPr/>
          <p:nvPr/>
        </p:nvSpPr>
        <p:spPr>
          <a:xfrm>
            <a:off x="304800" y="304800"/>
            <a:ext cx="8610600" cy="923330"/>
          </a:xfrm>
          <a:prstGeom prst="rect">
            <a:avLst/>
          </a:prstGeom>
        </p:spPr>
        <p:txBody>
          <a:bodyPr wrap="square">
            <a:spAutoFit/>
          </a:bodyPr>
          <a:lstStyle/>
          <a:p>
            <a:pPr marL="342900" indent="-342900">
              <a:buFont typeface="Arial" pitchFamily="34" charset="0"/>
              <a:buChar char="•"/>
            </a:pPr>
            <a:r>
              <a:rPr lang="en-US" dirty="0" smtClean="0">
                <a:latin typeface="Times New Roman" pitchFamily="18" charset="0"/>
                <a:cs typeface="Times New Roman" pitchFamily="18" charset="0"/>
              </a:rPr>
              <a:t>The dynamic modulus </a:t>
            </a:r>
            <a:r>
              <a:rPr lang="en-US" i="1" dirty="0" smtClean="0">
                <a:latin typeface="Times New Roman" pitchFamily="18" charset="0"/>
                <a:cs typeface="Times New Roman" pitchFamily="18" charset="0"/>
              </a:rPr>
              <a:t>G(ω)</a:t>
            </a:r>
            <a:r>
              <a:rPr lang="en-US" dirty="0" smtClean="0">
                <a:latin typeface="Times New Roman" pitchFamily="18" charset="0"/>
                <a:cs typeface="Times New Roman" pitchFamily="18" charset="0"/>
              </a:rPr>
              <a:t> is the ratio of stress to strain; in this case we take the ratio of the amplitudes of the stress and the strain:</a:t>
            </a:r>
          </a:p>
          <a:p>
            <a:pPr marL="342900" indent="-342900">
              <a:buFont typeface="Arial" pitchFamily="34" charset="0"/>
              <a:buChar char="•"/>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4038600" y="990600"/>
            <a:ext cx="1295400" cy="609600"/>
          </a:xfrm>
          <a:prstGeom prst="rect">
            <a:avLst/>
          </a:prstGeom>
          <a:noFill/>
          <a:ln w="9525">
            <a:noFill/>
            <a:miter lim="800000"/>
            <a:headEnd/>
            <a:tailEnd/>
          </a:ln>
        </p:spPr>
      </p:pic>
      <p:sp>
        <p:nvSpPr>
          <p:cNvPr id="5" name="Rectangle 4"/>
          <p:cNvSpPr/>
          <p:nvPr/>
        </p:nvSpPr>
        <p:spPr>
          <a:xfrm>
            <a:off x="304800" y="1600200"/>
            <a:ext cx="8534400" cy="5016758"/>
          </a:xfrm>
          <a:prstGeom prst="rect">
            <a:avLst/>
          </a:prstGeom>
        </p:spPr>
        <p:txBody>
          <a:bodyPr wrap="square">
            <a:spAutoFit/>
          </a:bodyPr>
          <a:lstStyle/>
          <a:p>
            <a:pPr marL="457200" indent="-457200">
              <a:spcBef>
                <a:spcPts val="600"/>
              </a:spcBef>
              <a:spcAft>
                <a:spcPts val="600"/>
              </a:spcAft>
              <a:buFont typeface="Arial" pitchFamily="34" charset="0"/>
              <a:buChar char="•"/>
            </a:pP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or the dynamic modulus defines the modulus of a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 material.</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The phase angle (</a:t>
            </a:r>
            <a:r>
              <a:rPr lang="en-US" sz="2000" i="1"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describes the viscous character of the material. </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If </a:t>
            </a:r>
            <a:r>
              <a:rPr lang="en-US" sz="2000" i="1" dirty="0" smtClean="0">
                <a:latin typeface="Times New Roman" pitchFamily="18" charset="0"/>
                <a:cs typeface="Times New Roman" pitchFamily="18" charset="0"/>
              </a:rPr>
              <a:t>δ </a:t>
            </a:r>
            <a:r>
              <a:rPr lang="en-US" sz="2000" dirty="0" smtClean="0">
                <a:latin typeface="Times New Roman" pitchFamily="18" charset="0"/>
                <a:cs typeface="Times New Roman" pitchFamily="18" charset="0"/>
              </a:rPr>
              <a:t>= 0, the stress is in phase with the strain and the material is totally elastic. </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If </a:t>
            </a:r>
            <a:r>
              <a:rPr lang="en-US" sz="2000" i="1"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 π/2, the stress is completely out of phase and is completely viscous. </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In general, </a:t>
            </a:r>
            <a:r>
              <a:rPr lang="en-US" sz="2000" i="1"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will be between 0 and π/2 and the material will be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In alternative representations, we can expand the stress function:</a:t>
            </a:r>
          </a:p>
          <a:p>
            <a:pPr marL="457200" indent="-457200">
              <a:spcBef>
                <a:spcPts val="600"/>
              </a:spcBef>
              <a:spcAft>
                <a:spcPts val="600"/>
              </a:spcAft>
            </a:pPr>
            <a:r>
              <a:rPr lang="en-US" sz="2000" i="1" dirty="0" smtClean="0">
                <a:latin typeface="Times New Roman" pitchFamily="18" charset="0"/>
                <a:cs typeface="Times New Roman" pitchFamily="18" charset="0"/>
              </a:rPr>
              <a:t>		σ(t) = G(ω)ε</a:t>
            </a:r>
            <a:r>
              <a:rPr lang="en-US" sz="2000" i="1" baseline="-25000" dirty="0" smtClean="0">
                <a:latin typeface="Times New Roman" pitchFamily="18" charset="0"/>
                <a:cs typeface="Times New Roman" pitchFamily="18" charset="0"/>
              </a:rPr>
              <a:t>0</a:t>
            </a:r>
            <a:r>
              <a:rPr lang="en-US" sz="2000" i="1" dirty="0" smtClean="0">
                <a:latin typeface="Times New Roman" pitchFamily="18" charset="0"/>
                <a:cs typeface="Times New Roman" pitchFamily="18" charset="0"/>
              </a:rPr>
              <a:t>cos δ sin </a:t>
            </a:r>
            <a:r>
              <a:rPr lang="en-US" sz="2000" i="1" dirty="0" err="1" smtClean="0">
                <a:latin typeface="Times New Roman" pitchFamily="18" charset="0"/>
                <a:cs typeface="Times New Roman" pitchFamily="18" charset="0"/>
              </a:rPr>
              <a:t>ωt</a:t>
            </a:r>
            <a:r>
              <a:rPr lang="en-US" sz="2000" i="1" dirty="0" smtClean="0">
                <a:latin typeface="Times New Roman" pitchFamily="18" charset="0"/>
                <a:cs typeface="Times New Roman" pitchFamily="18" charset="0"/>
              </a:rPr>
              <a:t> + G(ω)ε</a:t>
            </a:r>
            <a:r>
              <a:rPr lang="en-US" sz="2000" i="1" baseline="-25000" dirty="0" smtClean="0">
                <a:latin typeface="Times New Roman" pitchFamily="18" charset="0"/>
                <a:cs typeface="Times New Roman" pitchFamily="18" charset="0"/>
              </a:rPr>
              <a:t>0</a:t>
            </a:r>
            <a:r>
              <a:rPr lang="en-US" sz="2000" i="1" dirty="0" smtClean="0">
                <a:latin typeface="Times New Roman" pitchFamily="18" charset="0"/>
                <a:cs typeface="Times New Roman" pitchFamily="18" charset="0"/>
              </a:rPr>
              <a:t>sin δ </a:t>
            </a:r>
            <a:r>
              <a:rPr lang="en-US" sz="2000" i="1" dirty="0" err="1" smtClean="0">
                <a:latin typeface="Times New Roman" pitchFamily="18" charset="0"/>
                <a:cs typeface="Times New Roman" pitchFamily="18" charset="0"/>
              </a:rPr>
              <a:t>cos</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ωt</a:t>
            </a:r>
            <a:endParaRPr lang="en-US" sz="2000" dirty="0" smtClean="0">
              <a:latin typeface="Times New Roman" pitchFamily="18" charset="0"/>
              <a:cs typeface="Times New Roman" pitchFamily="18" charset="0"/>
            </a:endParaRPr>
          </a:p>
          <a:p>
            <a:pPr marL="457200" indent="-457200">
              <a:spcBef>
                <a:spcPts val="600"/>
              </a:spcBef>
              <a:spcAft>
                <a:spcPts val="600"/>
              </a:spcAft>
            </a:pPr>
            <a:r>
              <a:rPr lang="en-US" sz="2000" i="1" dirty="0" smtClean="0">
                <a:latin typeface="Times New Roman" pitchFamily="18" charset="0"/>
                <a:cs typeface="Times New Roman" pitchFamily="18" charset="0"/>
              </a:rPr>
              <a:t>		      = G’(ω)ε</a:t>
            </a:r>
            <a:r>
              <a:rPr lang="en-US" sz="2000" i="1" baseline="-25000" dirty="0" smtClean="0">
                <a:latin typeface="Times New Roman" pitchFamily="18" charset="0"/>
                <a:cs typeface="Times New Roman" pitchFamily="18" charset="0"/>
              </a:rPr>
              <a:t>0</a:t>
            </a:r>
            <a:r>
              <a:rPr lang="en-US" sz="2000" i="1" dirty="0" smtClean="0">
                <a:latin typeface="Times New Roman" pitchFamily="18" charset="0"/>
                <a:cs typeface="Times New Roman" pitchFamily="18" charset="0"/>
              </a:rPr>
              <a:t>sin </a:t>
            </a:r>
            <a:r>
              <a:rPr lang="en-US" sz="2000" i="1" dirty="0" err="1" smtClean="0">
                <a:latin typeface="Times New Roman" pitchFamily="18" charset="0"/>
                <a:cs typeface="Times New Roman" pitchFamily="18" charset="0"/>
              </a:rPr>
              <a:t>ωt</a:t>
            </a:r>
            <a:r>
              <a:rPr lang="en-US" sz="2000" i="1" dirty="0" smtClean="0">
                <a:latin typeface="Times New Roman" pitchFamily="18" charset="0"/>
                <a:cs typeface="Times New Roman" pitchFamily="18" charset="0"/>
              </a:rPr>
              <a:t> + G”(ω)ε</a:t>
            </a:r>
            <a:r>
              <a:rPr lang="en-US" sz="2000" i="1" baseline="-25000" dirty="0" smtClean="0">
                <a:latin typeface="Times New Roman" pitchFamily="18" charset="0"/>
                <a:cs typeface="Times New Roman" pitchFamily="18" charset="0"/>
              </a:rPr>
              <a:t>0</a:t>
            </a:r>
            <a:r>
              <a:rPr lang="en-US" sz="2000" i="1" dirty="0" smtClean="0">
                <a:latin typeface="Times New Roman" pitchFamily="18" charset="0"/>
                <a:cs typeface="Times New Roman" pitchFamily="18" charset="0"/>
              </a:rPr>
              <a:t>cos </a:t>
            </a:r>
            <a:r>
              <a:rPr lang="en-US" sz="2000" i="1" dirty="0" err="1" smtClean="0">
                <a:latin typeface="Times New Roman" pitchFamily="18" charset="0"/>
                <a:cs typeface="Times New Roman" pitchFamily="18" charset="0"/>
              </a:rPr>
              <a:t>ωt</a:t>
            </a:r>
            <a:endParaRPr lang="en-US" sz="2000" dirty="0" smtClean="0">
              <a:latin typeface="Times New Roman" pitchFamily="18" charset="0"/>
              <a:cs typeface="Times New Roman" pitchFamily="18" charset="0"/>
            </a:endParaRPr>
          </a:p>
          <a:p>
            <a:pPr marL="457200" indent="-457200">
              <a:spcBef>
                <a:spcPts val="600"/>
              </a:spcBef>
              <a:spcAft>
                <a:spcPts val="600"/>
              </a:spcAft>
            </a:pPr>
            <a:r>
              <a:rPr lang="en-US" sz="2000" i="1" dirty="0" smtClean="0">
                <a:latin typeface="Times New Roman" pitchFamily="18" charset="0"/>
                <a:cs typeface="Times New Roman" pitchFamily="18" charset="0"/>
              </a:rPr>
              <a:t>		Where, G’(ω) = G(ω) </a:t>
            </a:r>
            <a:r>
              <a:rPr lang="en-US" sz="2000" i="1" dirty="0" err="1" smtClean="0">
                <a:latin typeface="Times New Roman" pitchFamily="18" charset="0"/>
                <a:cs typeface="Times New Roman" pitchFamily="18" charset="0"/>
              </a:rPr>
              <a:t>cos</a:t>
            </a:r>
            <a:r>
              <a:rPr lang="en-US" sz="2000" i="1" dirty="0" smtClean="0">
                <a:latin typeface="Times New Roman" pitchFamily="18" charset="0"/>
                <a:cs typeface="Times New Roman" pitchFamily="18" charset="0"/>
              </a:rPr>
              <a:t> δ and G”(ω) = G(ω) sin δ</a:t>
            </a:r>
            <a:endParaRPr lang="en-US" sz="2000" dirty="0" smtClean="0">
              <a:latin typeface="Times New Roman" pitchFamily="18" charset="0"/>
              <a:cs typeface="Times New Roman" pitchFamily="18" charset="0"/>
            </a:endParaRPr>
          </a:p>
          <a:p>
            <a:pPr marL="457200" indent="-457200">
              <a:spcBef>
                <a:spcPts val="600"/>
              </a:spcBef>
              <a:spcAft>
                <a:spcPts val="600"/>
              </a:spcAft>
              <a:buFont typeface="Arial" pitchFamily="34" charset="0"/>
              <a:buChar char="•"/>
            </a:pP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known as the storage modulus. </a:t>
            </a:r>
          </a:p>
          <a:p>
            <a:pPr marL="457200" indent="-457200">
              <a:spcBef>
                <a:spcPts val="600"/>
              </a:spcBef>
              <a:spcAft>
                <a:spcPts val="600"/>
              </a:spcAft>
              <a:buFont typeface="Arial" pitchFamily="34" charset="0"/>
              <a:buChar char="•"/>
            </a:pP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known as the loss modulus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8257-114B-4A01-93DF-20B58ED58EF9}" type="slidenum">
              <a:rPr lang="en-US" smtClean="0"/>
              <a:pPr/>
              <a:t>31</a:t>
            </a:fld>
            <a:endParaRPr lang="en-US"/>
          </a:p>
        </p:txBody>
      </p:sp>
      <p:sp>
        <p:nvSpPr>
          <p:cNvPr id="3" name="Rectangle 2"/>
          <p:cNvSpPr/>
          <p:nvPr/>
        </p:nvSpPr>
        <p:spPr>
          <a:xfrm>
            <a:off x="457200" y="304800"/>
            <a:ext cx="8382000" cy="3170099"/>
          </a:xfrm>
          <a:prstGeom prst="rect">
            <a:avLst/>
          </a:prstGeom>
        </p:spPr>
        <p:txBody>
          <a:bodyPr wrap="square">
            <a:spAutoFit/>
          </a:bodyPr>
          <a:lstStyle/>
          <a:p>
            <a:pPr marL="342900" indent="-342900" algn="just">
              <a:spcBef>
                <a:spcPts val="600"/>
              </a:spcBef>
              <a:spcAft>
                <a:spcPts val="600"/>
              </a:spcAft>
              <a:buFont typeface="Arial" pitchFamily="34" charset="0"/>
              <a:buChar char="•"/>
            </a:pPr>
            <a:r>
              <a:rPr lang="en-US" sz="2000" dirty="0" smtClean="0">
                <a:latin typeface="Times New Roman" pitchFamily="18" charset="0"/>
                <a:cs typeface="Times New Roman" pitchFamily="18" charset="0"/>
              </a:rPr>
              <a:t>The storage modulus </a:t>
            </a: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proportional to that part of the strain energy that is stored and then recovered during one cycle. It also describes the elastic part of the stress response, or the part of the stress in phase with the strain. </a:t>
            </a:r>
          </a:p>
          <a:p>
            <a:pPr marL="342900" indent="-342900" algn="just">
              <a:spcBef>
                <a:spcPts val="600"/>
              </a:spcBef>
              <a:spcAft>
                <a:spcPts val="600"/>
              </a:spcAft>
              <a:buFont typeface="Arial" pitchFamily="34" charset="0"/>
              <a:buChar char="•"/>
            </a:pPr>
            <a:r>
              <a:rPr lang="en-US" sz="2000" dirty="0" smtClean="0">
                <a:latin typeface="Times New Roman" pitchFamily="18" charset="0"/>
                <a:cs typeface="Times New Roman" pitchFamily="18" charset="0"/>
              </a:rPr>
              <a:t>The loss modulus </a:t>
            </a: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proportional to that part of the strain energy that is lost during a cycle due to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 dampening. It also describes the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 part of the stress response, or that part of the stress that is out of phase with the strain.</a:t>
            </a:r>
          </a:p>
          <a:p>
            <a:pPr marL="342900" indent="-342900" algn="just">
              <a:spcBef>
                <a:spcPts val="600"/>
              </a:spcBef>
              <a:spcAft>
                <a:spcPts val="600"/>
              </a:spcAft>
              <a:buFont typeface="Arial" pitchFamily="34" charset="0"/>
              <a:buChar char="•"/>
            </a:pPr>
            <a:endParaRPr lang="en-US" sz="2000" dirty="0">
              <a:latin typeface="Times New Roman" pitchFamily="18" charset="0"/>
              <a:cs typeface="Times New Roman" pitchFamily="18" charset="0"/>
            </a:endParaRPr>
          </a:p>
        </p:txBody>
      </p:sp>
      <p:pic>
        <p:nvPicPr>
          <p:cNvPr id="1027" name="Picture 10"/>
          <p:cNvPicPr>
            <a:picLocks noChangeAspect="1" noChangeArrowheads="1"/>
          </p:cNvPicPr>
          <p:nvPr/>
        </p:nvPicPr>
        <p:blipFill>
          <a:blip r:embed="rId2" cstate="print"/>
          <a:srcRect/>
          <a:stretch>
            <a:fillRect/>
          </a:stretch>
        </p:blipFill>
        <p:spPr bwMode="auto">
          <a:xfrm>
            <a:off x="2514600" y="3124200"/>
            <a:ext cx="3622431" cy="457200"/>
          </a:xfrm>
          <a:prstGeom prst="rect">
            <a:avLst/>
          </a:prstGeom>
          <a:noFill/>
        </p:spPr>
      </p:pic>
      <p:pic>
        <p:nvPicPr>
          <p:cNvPr id="1026" name="Picture 1"/>
          <p:cNvPicPr>
            <a:picLocks noChangeAspect="1" noChangeArrowheads="1"/>
          </p:cNvPicPr>
          <p:nvPr/>
        </p:nvPicPr>
        <p:blipFill>
          <a:blip r:embed="rId3" cstate="print"/>
          <a:srcRect/>
          <a:stretch>
            <a:fillRect/>
          </a:stretch>
        </p:blipFill>
        <p:spPr bwMode="auto">
          <a:xfrm>
            <a:off x="3124200" y="4038600"/>
            <a:ext cx="2438400" cy="688708"/>
          </a:xfrm>
          <a:prstGeom prst="rect">
            <a:avLst/>
          </a:prstGeom>
          <a:noFill/>
        </p:spPr>
      </p:pic>
      <p:pic>
        <p:nvPicPr>
          <p:cNvPr id="1025" name="Picture 4"/>
          <p:cNvPicPr>
            <a:picLocks noChangeAspect="1" noChangeArrowheads="1"/>
          </p:cNvPicPr>
          <p:nvPr/>
        </p:nvPicPr>
        <p:blipFill>
          <a:blip r:embed="rId4" cstate="print"/>
          <a:srcRect/>
          <a:stretch>
            <a:fillRect/>
          </a:stretch>
        </p:blipFill>
        <p:spPr bwMode="auto">
          <a:xfrm>
            <a:off x="3082089" y="5562600"/>
            <a:ext cx="2937711" cy="645277"/>
          </a:xfrm>
          <a:prstGeom prst="rect">
            <a:avLst/>
          </a:prstGeom>
          <a:noFill/>
        </p:spPr>
      </p:pic>
      <p:sp>
        <p:nvSpPr>
          <p:cNvPr id="1029" name="Rectangle 5"/>
          <p:cNvSpPr>
            <a:spLocks noChangeArrowheads="1"/>
          </p:cNvSpPr>
          <p:nvPr/>
        </p:nvSpPr>
        <p:spPr bwMode="auto">
          <a:xfrm>
            <a:off x="0" y="70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457200" y="4980057"/>
            <a:ext cx="3505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Complex modulus is defined as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2B5C93-35F3-4CDD-974E-5BA84C6370B6}" type="slidenum">
              <a:rPr lang="en-GB" smtClean="0"/>
              <a:pPr>
                <a:defRPr/>
              </a:pPr>
              <a:t>32</a:t>
            </a:fld>
            <a:endParaRPr lang="en-GB"/>
          </a:p>
        </p:txBody>
      </p:sp>
      <p:sp>
        <p:nvSpPr>
          <p:cNvPr id="64515" name="Rectangle 3"/>
          <p:cNvSpPr>
            <a:spLocks noGrp="1" noChangeArrowheads="1"/>
          </p:cNvSpPr>
          <p:nvPr>
            <p:ph type="body" idx="4294967295"/>
          </p:nvPr>
        </p:nvSpPr>
        <p:spPr>
          <a:xfrm>
            <a:off x="0" y="1143000"/>
            <a:ext cx="4114800" cy="4343400"/>
          </a:xfrm>
        </p:spPr>
        <p:txBody>
          <a:bodyPr>
            <a:noAutofit/>
          </a:bodyPr>
          <a:lstStyle/>
          <a:p>
            <a:pPr algn="just" eaLnBrk="1" hangingPunct="1">
              <a:spcBef>
                <a:spcPts val="600"/>
              </a:spcBef>
              <a:spcAft>
                <a:spcPts val="600"/>
              </a:spcAft>
              <a:defRPr/>
            </a:pPr>
            <a:r>
              <a:rPr lang="en-US" sz="2000" dirty="0" smtClean="0">
                <a:latin typeface="Times New Roman" pitchFamily="18" charset="0"/>
                <a:cs typeface="Times New Roman" pitchFamily="18" charset="0"/>
              </a:rPr>
              <a:t>Sample is fixed between 2 parallel arms that are set into oscillation by an electromagnetic driver at an amplitude selected by operator.</a:t>
            </a:r>
          </a:p>
          <a:p>
            <a:pPr algn="just" eaLnBrk="1" hangingPunct="1">
              <a:spcBef>
                <a:spcPts val="600"/>
              </a:spcBef>
              <a:spcAft>
                <a:spcPts val="600"/>
              </a:spcAft>
              <a:defRPr/>
            </a:pPr>
            <a:r>
              <a:rPr lang="en-US" sz="2000" dirty="0" smtClean="0">
                <a:latin typeface="Times New Roman" pitchFamily="18" charset="0"/>
                <a:cs typeface="Times New Roman" pitchFamily="18" charset="0"/>
              </a:rPr>
              <a:t>DMA module measure changes in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 properties of materials resulting from changes in Temperature, amplitude and time.</a:t>
            </a:r>
          </a:p>
          <a:p>
            <a:pPr algn="just" eaLnBrk="1" hangingPunct="1">
              <a:spcBef>
                <a:spcPts val="600"/>
              </a:spcBef>
              <a:spcAft>
                <a:spcPts val="600"/>
              </a:spcAft>
              <a:defRPr/>
            </a:pPr>
            <a:r>
              <a:rPr lang="en-US" sz="2000" dirty="0" smtClean="0">
                <a:latin typeface="Times New Roman" pitchFamily="18" charset="0"/>
                <a:cs typeface="Times New Roman" pitchFamily="18" charset="0"/>
              </a:rPr>
              <a:t>It then detects changes in the system’s resonant frequency and supplies the electrical energy needed to maintain the preset amplitude.</a:t>
            </a:r>
          </a:p>
        </p:txBody>
      </p:sp>
      <p:pic>
        <p:nvPicPr>
          <p:cNvPr id="5" name="Picture 4" descr="dtma skematik"/>
          <p:cNvPicPr>
            <a:picLocks noChangeAspect="1" noChangeArrowheads="1"/>
          </p:cNvPicPr>
          <p:nvPr/>
        </p:nvPicPr>
        <p:blipFill>
          <a:blip r:embed="rId2" cstate="print"/>
          <a:srcRect/>
          <a:stretch>
            <a:fillRect/>
          </a:stretch>
        </p:blipFill>
        <p:spPr bwMode="auto">
          <a:xfrm>
            <a:off x="4114800" y="1524000"/>
            <a:ext cx="4842910" cy="3200400"/>
          </a:xfrm>
          <a:prstGeom prst="rect">
            <a:avLst/>
          </a:prstGeom>
          <a:noFill/>
          <a:ln w="9525">
            <a:noFill/>
            <a:miter lim="800000"/>
            <a:headEnd/>
            <a:tailEnd/>
          </a:ln>
        </p:spPr>
      </p:pic>
      <p:sp>
        <p:nvSpPr>
          <p:cNvPr id="6" name="TextBox 5"/>
          <p:cNvSpPr txBox="1"/>
          <p:nvPr/>
        </p:nvSpPr>
        <p:spPr>
          <a:xfrm>
            <a:off x="1295400" y="0"/>
            <a:ext cx="6477000" cy="584775"/>
          </a:xfrm>
          <a:prstGeom prst="rect">
            <a:avLst/>
          </a:prstGeom>
          <a:noFill/>
        </p:spPr>
        <p:txBody>
          <a:bodyPr wrap="square" rtlCol="0">
            <a:spAutoFit/>
          </a:bodyPr>
          <a:lstStyle/>
          <a:p>
            <a:pPr algn="ctr"/>
            <a:r>
              <a:rPr lang="en-US" sz="3200" b="1" u="sng" dirty="0" smtClean="0">
                <a:latin typeface="Times New Roman" pitchFamily="18" charset="0"/>
                <a:cs typeface="Times New Roman" pitchFamily="18" charset="0"/>
              </a:rPr>
              <a:t>Principle</a:t>
            </a:r>
            <a:endParaRPr lang="en-US" sz="3200" b="1" u="sng" dirty="0">
              <a:latin typeface="Times New Roman" pitchFamily="18" charset="0"/>
              <a:cs typeface="Times New Roman" pitchFamily="18" charset="0"/>
            </a:endParaRPr>
          </a:p>
        </p:txBody>
      </p:sp>
      <p:sp>
        <p:nvSpPr>
          <p:cNvPr id="7" name="Rectangle 6"/>
          <p:cNvSpPr/>
          <p:nvPr/>
        </p:nvSpPr>
        <p:spPr>
          <a:xfrm>
            <a:off x="0" y="685800"/>
            <a:ext cx="8534400" cy="400110"/>
          </a:xfrm>
          <a:prstGeom prst="rect">
            <a:avLst/>
          </a:prstGeom>
        </p:spPr>
        <p:txBody>
          <a:bodyPr wrap="square">
            <a:spAutoFit/>
          </a:bodyPr>
          <a:lstStyle/>
          <a:p>
            <a:pPr marL="457200" indent="-457200" algn="just">
              <a:spcBef>
                <a:spcPts val="600"/>
              </a:spcBef>
              <a:spcAft>
                <a:spcPts val="600"/>
              </a:spcAft>
              <a:buFont typeface="Arial" pitchFamily="34" charset="0"/>
              <a:buChar char="•"/>
              <a:defRPr/>
            </a:pPr>
            <a:r>
              <a:rPr lang="en-US" sz="2000" dirty="0" smtClean="0">
                <a:latin typeface="Times New Roman" pitchFamily="18" charset="0"/>
                <a:cs typeface="Times New Roman" pitchFamily="18" charset="0"/>
              </a:rPr>
              <a:t>Samples – fibers, films, molded sheets, powder.</a:t>
            </a:r>
          </a:p>
        </p:txBody>
      </p:sp>
      <p:sp>
        <p:nvSpPr>
          <p:cNvPr id="8" name="Rectangle 7"/>
          <p:cNvSpPr/>
          <p:nvPr/>
        </p:nvSpPr>
        <p:spPr>
          <a:xfrm>
            <a:off x="0" y="5486400"/>
            <a:ext cx="8915400" cy="707886"/>
          </a:xfrm>
          <a:prstGeom prst="rect">
            <a:avLst/>
          </a:prstGeom>
        </p:spPr>
        <p:txBody>
          <a:bodyPr wrap="square">
            <a:spAutoFit/>
          </a:bodyPr>
          <a:lstStyle/>
          <a:p>
            <a:pPr marL="342900" indent="-342900" algn="just">
              <a:spcBef>
                <a:spcPts val="600"/>
              </a:spcBef>
              <a:spcAft>
                <a:spcPts val="600"/>
              </a:spcAft>
              <a:buFont typeface="Arial" pitchFamily="34" charset="0"/>
              <a:buChar char="•"/>
              <a:defRPr/>
            </a:pPr>
            <a:r>
              <a:rPr lang="en-US" sz="2000" dirty="0" smtClean="0">
                <a:latin typeface="Times New Roman" pitchFamily="18" charset="0"/>
                <a:cs typeface="Times New Roman" pitchFamily="18" charset="0"/>
              </a:rPr>
              <a:t>Frequency of oscillation is a measure of modulus of the material. The amount of electrical energy needed to maintain constant amplitude </a:t>
            </a:r>
            <a:r>
              <a:rPr lang="en-US" sz="2000" dirty="0" smtClean="0">
                <a:latin typeface="Times New Roman" pitchFamily="18" charset="0"/>
                <a:cs typeface="Times New Roman" pitchFamily="18" charset="0"/>
                <a:sym typeface="Wingdings" pitchFamily="2" charset="2"/>
              </a:rPr>
              <a:t> damping properties.</a:t>
            </a:r>
            <a:r>
              <a:rPr lang="en-US" sz="20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inusoidal"/>
          <p:cNvPicPr>
            <a:picLocks noChangeAspect="1" noChangeArrowheads="1"/>
          </p:cNvPicPr>
          <p:nvPr/>
        </p:nvPicPr>
        <p:blipFill>
          <a:blip r:embed="rId2" cstate="print"/>
          <a:srcRect/>
          <a:stretch>
            <a:fillRect/>
          </a:stretch>
        </p:blipFill>
        <p:spPr bwMode="auto">
          <a:xfrm>
            <a:off x="533400" y="0"/>
            <a:ext cx="4443413" cy="6858000"/>
          </a:xfrm>
          <a:prstGeom prst="rect">
            <a:avLst/>
          </a:prstGeom>
          <a:noFill/>
          <a:ln w="9525">
            <a:noFill/>
            <a:miter lim="800000"/>
            <a:headEnd/>
            <a:tailEnd/>
          </a:ln>
        </p:spPr>
      </p:pic>
      <p:sp>
        <p:nvSpPr>
          <p:cNvPr id="69635" name="Text Box 5"/>
          <p:cNvSpPr txBox="1">
            <a:spLocks noChangeArrowheads="1"/>
          </p:cNvSpPr>
          <p:nvPr/>
        </p:nvSpPr>
        <p:spPr bwMode="auto">
          <a:xfrm>
            <a:off x="4800600" y="457200"/>
            <a:ext cx="4191000" cy="4247317"/>
          </a:xfrm>
          <a:prstGeom prst="rect">
            <a:avLst/>
          </a:prstGeom>
          <a:noFill/>
          <a:ln w="9525">
            <a:noFill/>
            <a:miter lim="800000"/>
            <a:headEnd/>
            <a:tailEnd/>
          </a:ln>
        </p:spPr>
        <p:txBody>
          <a:bodyPr wrap="square">
            <a:spAutoFit/>
          </a:bodyPr>
          <a:lstStyle/>
          <a:p>
            <a:pPr marL="457200" indent="-457200" algn="just" eaLnBrk="0" hangingPunct="0">
              <a:spcBef>
                <a:spcPct val="50000"/>
              </a:spcBef>
              <a:buFont typeface="Arial" pitchFamily="34" charset="0"/>
              <a:buChar char="•"/>
            </a:pPr>
            <a:r>
              <a:rPr lang="en-US" sz="2000" dirty="0">
                <a:latin typeface="Times New Roman" pitchFamily="18" charset="0"/>
                <a:cs typeface="Times New Roman" pitchFamily="18" charset="0"/>
              </a:rPr>
              <a:t>DMA – sample subjected to </a:t>
            </a:r>
            <a:r>
              <a:rPr lang="en-US" sz="2000" dirty="0" err="1">
                <a:latin typeface="Times New Roman" pitchFamily="18" charset="0"/>
                <a:cs typeface="Times New Roman" pitchFamily="18" charset="0"/>
              </a:rPr>
              <a:t>sinusoidally</a:t>
            </a:r>
            <a:r>
              <a:rPr lang="en-US" sz="2000" dirty="0">
                <a:latin typeface="Times New Roman" pitchFamily="18" charset="0"/>
                <a:cs typeface="Times New Roman" pitchFamily="18" charset="0"/>
              </a:rPr>
              <a:t> varying </a:t>
            </a:r>
            <a:r>
              <a:rPr lang="en-US" sz="2000" dirty="0" smtClean="0">
                <a:latin typeface="Times New Roman" pitchFamily="18" charset="0"/>
                <a:cs typeface="Times New Roman" pitchFamily="18" charset="0"/>
              </a:rPr>
              <a:t>strain </a:t>
            </a:r>
            <a:r>
              <a:rPr lang="en-US" sz="2000" dirty="0">
                <a:latin typeface="Times New Roman" pitchFamily="18" charset="0"/>
                <a:cs typeface="Times New Roman" pitchFamily="18" charset="0"/>
              </a:rPr>
              <a:t>of angular frequency. </a:t>
            </a:r>
            <a:endParaRPr lang="en-US" sz="2000" dirty="0" smtClean="0">
              <a:latin typeface="Times New Roman" pitchFamily="18" charset="0"/>
              <a:cs typeface="Times New Roman" pitchFamily="18" charset="0"/>
            </a:endParaRPr>
          </a:p>
          <a:p>
            <a:pPr marL="457200" indent="-457200" algn="just" eaLnBrk="0" hangingPunct="0">
              <a:spcBef>
                <a:spcPct val="50000"/>
              </a:spcBef>
              <a:buFont typeface="Arial" pitchFamily="34" charset="0"/>
              <a:buChar char="•"/>
            </a:pPr>
            <a:r>
              <a:rPr lang="en-US" sz="2000" dirty="0" smtClean="0">
                <a:latin typeface="Times New Roman" pitchFamily="18" charset="0"/>
                <a:cs typeface="Times New Roman" pitchFamily="18" charset="0"/>
              </a:rPr>
              <a:t>For </a:t>
            </a:r>
            <a:r>
              <a:rPr lang="en-US" sz="2000" dirty="0" err="1">
                <a:latin typeface="Times New Roman" pitchFamily="18" charset="0"/>
                <a:cs typeface="Times New Roman" pitchFamily="18" charset="0"/>
              </a:rPr>
              <a:t>viscoelastic</a:t>
            </a:r>
            <a:r>
              <a:rPr lang="en-US" sz="2000" dirty="0">
                <a:latin typeface="Times New Roman" pitchFamily="18" charset="0"/>
                <a:cs typeface="Times New Roman" pitchFamily="18" charset="0"/>
              </a:rPr>
              <a:t> material, resulting </a:t>
            </a:r>
            <a:r>
              <a:rPr lang="en-US" sz="2000" dirty="0" smtClean="0">
                <a:latin typeface="Times New Roman" pitchFamily="18" charset="0"/>
                <a:cs typeface="Times New Roman" pitchFamily="18" charset="0"/>
              </a:rPr>
              <a:t>stress </a:t>
            </a:r>
            <a:r>
              <a:rPr lang="en-US" sz="2000" dirty="0">
                <a:latin typeface="Times New Roman" pitchFamily="18" charset="0"/>
                <a:cs typeface="Times New Roman" pitchFamily="18" charset="0"/>
              </a:rPr>
              <a:t>will also be sinusoidal, but will be out of phase with the applied stress owing to energy dissipation as heat, or </a:t>
            </a:r>
            <a:r>
              <a:rPr lang="en-US" sz="2000" dirty="0" smtClean="0">
                <a:latin typeface="Times New Roman" pitchFamily="18" charset="0"/>
                <a:cs typeface="Times New Roman" pitchFamily="18" charset="0"/>
              </a:rPr>
              <a:t>damping.</a:t>
            </a:r>
          </a:p>
          <a:p>
            <a:pPr marL="457200" indent="-457200" algn="just" eaLnBrk="0" hangingPunct="0">
              <a:spcBef>
                <a:spcPct val="50000"/>
              </a:spcBef>
              <a:buFont typeface="Arial" pitchFamily="34" charset="0"/>
              <a:buChar char="•"/>
            </a:pPr>
            <a:r>
              <a:rPr lang="en-US" sz="2000" dirty="0" smtClean="0">
                <a:latin typeface="Times New Roman" pitchFamily="18" charset="0"/>
                <a:cs typeface="Times New Roman" pitchFamily="18" charset="0"/>
                <a:sym typeface="Symbol" pitchFamily="18" charset="2"/>
              </a:rPr>
              <a:t>Damping can be calculated by</a:t>
            </a:r>
          </a:p>
          <a:p>
            <a:pPr marL="457200" indent="-457200" algn="just" eaLnBrk="0" hangingPunct="0">
              <a:spcBef>
                <a:spcPct val="50000"/>
              </a:spcBef>
            </a:pPr>
            <a:r>
              <a:rPr lang="en-US" sz="2000" dirty="0" smtClean="0">
                <a:latin typeface="Times New Roman" pitchFamily="18" charset="0"/>
                <a:cs typeface="Times New Roman" pitchFamily="18" charset="0"/>
                <a:sym typeface="Symbol" pitchFamily="18" charset="2"/>
              </a:rPr>
              <a:t>		h </a:t>
            </a:r>
            <a:r>
              <a:rPr lang="en-US" sz="2000" dirty="0">
                <a:latin typeface="Times New Roman" pitchFamily="18" charset="0"/>
                <a:cs typeface="Times New Roman" pitchFamily="18" charset="0"/>
                <a:sym typeface="Symbol" pitchFamily="18" charset="2"/>
              </a:rPr>
              <a:t>= (v</a:t>
            </a:r>
            <a:r>
              <a:rPr lang="en-US" sz="2000" baseline="-25000" dirty="0">
                <a:latin typeface="Times New Roman" pitchFamily="18" charset="0"/>
                <a:cs typeface="Times New Roman" pitchFamily="18" charset="0"/>
                <a:sym typeface="Symbol" pitchFamily="18" charset="2"/>
              </a:rPr>
              <a:t>2</a:t>
            </a:r>
            <a:r>
              <a:rPr lang="en-US" sz="2000" dirty="0">
                <a:latin typeface="Times New Roman" pitchFamily="18" charset="0"/>
                <a:cs typeface="Times New Roman" pitchFamily="18" charset="0"/>
                <a:sym typeface="Symbol" pitchFamily="18" charset="2"/>
              </a:rPr>
              <a:t> – v</a:t>
            </a:r>
            <a:r>
              <a:rPr lang="en-US" sz="2000" baseline="-25000" dirty="0">
                <a:latin typeface="Times New Roman" pitchFamily="18" charset="0"/>
                <a:cs typeface="Times New Roman" pitchFamily="18" charset="0"/>
                <a:sym typeface="Symbol" pitchFamily="18" charset="2"/>
              </a:rPr>
              <a:t>1</a:t>
            </a:r>
            <a:r>
              <a:rPr lang="en-US" sz="2000" dirty="0">
                <a:latin typeface="Times New Roman" pitchFamily="18" charset="0"/>
                <a:cs typeface="Times New Roman" pitchFamily="18" charset="0"/>
                <a:sym typeface="Symbol" pitchFamily="18" charset="2"/>
              </a:rPr>
              <a:t>)/</a:t>
            </a:r>
            <a:r>
              <a:rPr lang="en-US" sz="2000" dirty="0" err="1">
                <a:latin typeface="Times New Roman" pitchFamily="18" charset="0"/>
                <a:cs typeface="Times New Roman" pitchFamily="18" charset="0"/>
                <a:sym typeface="Symbol" pitchFamily="18" charset="2"/>
              </a:rPr>
              <a:t>v</a:t>
            </a:r>
            <a:r>
              <a:rPr lang="en-US" sz="2000" baseline="-25000" dirty="0" err="1">
                <a:latin typeface="Times New Roman" pitchFamily="18" charset="0"/>
                <a:cs typeface="Times New Roman" pitchFamily="18" charset="0"/>
                <a:sym typeface="Symbol" pitchFamily="18" charset="2"/>
              </a:rPr>
              <a:t>r</a:t>
            </a:r>
            <a:r>
              <a:rPr lang="en-US" sz="2000" dirty="0">
                <a:latin typeface="Times New Roman" pitchFamily="18" charset="0"/>
                <a:cs typeface="Times New Roman" pitchFamily="18" charset="0"/>
                <a:sym typeface="Symbol" pitchFamily="18" charset="2"/>
              </a:rPr>
              <a:t>, or measure driving force to maintain constant amplitude.</a:t>
            </a:r>
          </a:p>
        </p:txBody>
      </p:sp>
      <p:sp>
        <p:nvSpPr>
          <p:cNvPr id="4" name="Slide Number Placeholder 3"/>
          <p:cNvSpPr>
            <a:spLocks noGrp="1"/>
          </p:cNvSpPr>
          <p:nvPr>
            <p:ph type="sldNum" sz="quarter" idx="12"/>
          </p:nvPr>
        </p:nvSpPr>
        <p:spPr/>
        <p:txBody>
          <a:bodyPr/>
          <a:lstStyle/>
          <a:p>
            <a:pPr>
              <a:defRPr/>
            </a:pPr>
            <a:fld id="{AC3E458E-73C9-4631-B3C5-BD84EFD8F889}"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8257-114B-4A01-93DF-20B58ED58EF9}" type="slidenum">
              <a:rPr lang="en-US" smtClean="0"/>
              <a:pPr/>
              <a:t>34</a:t>
            </a:fld>
            <a:endParaRPr lang="en-US"/>
          </a:p>
        </p:txBody>
      </p:sp>
      <p:sp>
        <p:nvSpPr>
          <p:cNvPr id="3" name="Rectangle 2"/>
          <p:cNvSpPr/>
          <p:nvPr/>
        </p:nvSpPr>
        <p:spPr>
          <a:xfrm>
            <a:off x="304800" y="990600"/>
            <a:ext cx="4278851" cy="1938992"/>
          </a:xfrm>
          <a:prstGeom prst="rect">
            <a:avLst/>
          </a:prstGeom>
        </p:spPr>
        <p:txBody>
          <a:bodyPr wrap="square">
            <a:spAutoFit/>
          </a:bodyPr>
          <a:lstStyle/>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Below </a:t>
            </a:r>
            <a:r>
              <a:rPr lang="en-US" sz="2000" i="1" dirty="0" err="1" smtClean="0">
                <a:latin typeface="Times New Roman" pitchFamily="18" charset="0"/>
                <a:cs typeface="Times New Roman" pitchFamily="18" charset="0"/>
              </a:rPr>
              <a:t>T</a:t>
            </a:r>
            <a:r>
              <a:rPr lang="en-US" sz="2000" i="1" baseline="-25000" dirty="0" err="1"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is fairly constant.</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At </a:t>
            </a:r>
            <a:r>
              <a:rPr lang="en-US" sz="2000" i="1" dirty="0" err="1" smtClean="0">
                <a:latin typeface="Times New Roman" pitchFamily="18" charset="0"/>
                <a:cs typeface="Times New Roman" pitchFamily="18" charset="0"/>
              </a:rPr>
              <a:t>T</a:t>
            </a:r>
            <a:r>
              <a:rPr lang="en-US" sz="2000" i="1" baseline="-25000" dirty="0" err="1"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G’(ω)</a:t>
            </a:r>
            <a:r>
              <a:rPr lang="en-US" sz="2000" dirty="0" smtClean="0">
                <a:latin typeface="Times New Roman" pitchFamily="18" charset="0"/>
                <a:cs typeface="Times New Roman" pitchFamily="18" charset="0"/>
              </a:rPr>
              <a:t> drops dramatically, while, tan δ goes through a peak.</a:t>
            </a:r>
          </a:p>
          <a:p>
            <a:pPr marL="457200" indent="-457200">
              <a:spcBef>
                <a:spcPts val="600"/>
              </a:spcBef>
              <a:spcAft>
                <a:spcPts val="600"/>
              </a:spcAft>
              <a:buFont typeface="Arial" pitchFamily="34" charset="0"/>
              <a:buChar char="•"/>
            </a:pPr>
            <a:r>
              <a:rPr lang="en-US" sz="2000" dirty="0" smtClean="0">
                <a:latin typeface="Times New Roman" pitchFamily="18" charset="0"/>
                <a:cs typeface="Times New Roman" pitchFamily="18" charset="0"/>
              </a:rPr>
              <a:t>Peaks in tan δ can also be observed below </a:t>
            </a:r>
            <a:r>
              <a:rPr lang="en-US" sz="2000" i="1" dirty="0" err="1" smtClean="0">
                <a:latin typeface="Times New Roman" pitchFamily="18" charset="0"/>
                <a:cs typeface="Times New Roman" pitchFamily="18" charset="0"/>
              </a:rPr>
              <a:t>T</a:t>
            </a:r>
            <a:r>
              <a:rPr lang="en-US" sz="2000" i="1" baseline="-25000" dirty="0" err="1" smtClean="0">
                <a:latin typeface="Times New Roman" pitchFamily="18" charset="0"/>
                <a:cs typeface="Times New Roman" pitchFamily="18" charset="0"/>
              </a:rPr>
              <a:t>g</a:t>
            </a:r>
            <a:r>
              <a:rPr lang="en-US" sz="2000" i="1" baseline="-25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sub-glass relaxations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4495800" y="1676400"/>
            <a:ext cx="4648200" cy="3657600"/>
          </a:xfrm>
          <a:prstGeom prst="rect">
            <a:avLst/>
          </a:prstGeom>
          <a:noFill/>
          <a:ln w="9525">
            <a:noFill/>
            <a:miter lim="800000"/>
            <a:headEnd/>
            <a:tailEnd/>
          </a:ln>
        </p:spPr>
      </p:pic>
      <p:sp>
        <p:nvSpPr>
          <p:cNvPr id="5" name="Rectangle 4"/>
          <p:cNvSpPr/>
          <p:nvPr/>
        </p:nvSpPr>
        <p:spPr>
          <a:xfrm>
            <a:off x="228600" y="228600"/>
            <a:ext cx="8534400" cy="707886"/>
          </a:xfrm>
          <a:prstGeom prst="rect">
            <a:avLst/>
          </a:prstGeom>
        </p:spPr>
        <p:txBody>
          <a:bodyPr wrap="square">
            <a:spAutoFit/>
          </a:bodyPr>
          <a:lstStyle/>
          <a:p>
            <a:pPr marL="457200" indent="-457200">
              <a:buFont typeface="Arial" pitchFamily="34" charset="0"/>
              <a:buChar char="•"/>
            </a:pPr>
            <a:r>
              <a:rPr lang="en-US" sz="2000" dirty="0" smtClean="0">
                <a:latin typeface="Times New Roman" pitchFamily="18" charset="0"/>
                <a:cs typeface="Times New Roman" pitchFamily="18" charset="0"/>
              </a:rPr>
              <a:t>Typical DMA characteristic of a semi-crystalline polymer as a function of temperature is plotted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8257-114B-4A01-93DF-20B58ED58EF9}" type="slidenum">
              <a:rPr lang="en-US" smtClean="0"/>
              <a:pPr/>
              <a:t>35</a:t>
            </a:fld>
            <a:endParaRPr lang="en-US"/>
          </a:p>
        </p:txBody>
      </p:sp>
      <p:pic>
        <p:nvPicPr>
          <p:cNvPr id="3" name="Picture 2" descr="elastic modulus dtma"/>
          <p:cNvPicPr/>
          <p:nvPr/>
        </p:nvPicPr>
        <p:blipFill>
          <a:blip r:embed="rId2" cstate="print"/>
          <a:srcRect l="6624" t="2262" r="3248"/>
          <a:stretch>
            <a:fillRect/>
          </a:stretch>
        </p:blipFill>
        <p:spPr bwMode="auto">
          <a:xfrm>
            <a:off x="3733800" y="1143000"/>
            <a:ext cx="5224334" cy="4191000"/>
          </a:xfrm>
          <a:prstGeom prst="rect">
            <a:avLst/>
          </a:prstGeom>
          <a:noFill/>
          <a:ln w="9525">
            <a:noFill/>
            <a:miter lim="800000"/>
            <a:headEnd/>
            <a:tailEnd/>
          </a:ln>
        </p:spPr>
      </p:pic>
      <p:sp>
        <p:nvSpPr>
          <p:cNvPr id="4" name="Rectangle 3"/>
          <p:cNvSpPr/>
          <p:nvPr/>
        </p:nvSpPr>
        <p:spPr>
          <a:xfrm>
            <a:off x="304800" y="304800"/>
            <a:ext cx="8534400" cy="707886"/>
          </a:xfrm>
          <a:prstGeom prst="rect">
            <a:avLst/>
          </a:prstGeom>
        </p:spPr>
        <p:txBody>
          <a:bodyPr wrap="square">
            <a:spAutoFit/>
          </a:bodyPr>
          <a:lstStyle/>
          <a:p>
            <a:r>
              <a:rPr lang="en-US" sz="2000" dirty="0" smtClean="0">
                <a:latin typeface="Times New Roman" pitchFamily="18" charset="0"/>
                <a:cs typeface="Times New Roman" pitchFamily="18" charset="0"/>
              </a:rPr>
              <a:t>Figure shows DMA results of some polymers. It can be seen how polymer structure influences its </a:t>
            </a:r>
            <a:r>
              <a:rPr lang="en-US" sz="2000" dirty="0" err="1" smtClean="0">
                <a:latin typeface="Times New Roman" pitchFamily="18" charset="0"/>
                <a:cs typeface="Times New Roman" pitchFamily="18" charset="0"/>
              </a:rPr>
              <a:t>viscoelastic</a:t>
            </a:r>
            <a:r>
              <a:rPr lang="en-US" sz="2000" dirty="0" smtClean="0">
                <a:latin typeface="Times New Roman" pitchFamily="18" charset="0"/>
                <a:cs typeface="Times New Roman" pitchFamily="18" charset="0"/>
              </a:rPr>
              <a:t> behavior.</a:t>
            </a:r>
            <a:endParaRPr lang="en-US" sz="2000" dirty="0">
              <a:latin typeface="Times New Roman" pitchFamily="18" charset="0"/>
              <a:cs typeface="Times New Roman" pitchFamily="18" charset="0"/>
            </a:endParaRPr>
          </a:p>
        </p:txBody>
      </p:sp>
      <p:sp>
        <p:nvSpPr>
          <p:cNvPr id="5" name="Rectangle 4"/>
          <p:cNvSpPr/>
          <p:nvPr/>
        </p:nvSpPr>
        <p:spPr>
          <a:xfrm>
            <a:off x="381000" y="1219200"/>
            <a:ext cx="3352800" cy="2092881"/>
          </a:xfrm>
          <a:prstGeom prst="rect">
            <a:avLst/>
          </a:prstGeom>
        </p:spPr>
        <p:txBody>
          <a:bodyPr wrap="square">
            <a:spAutoFit/>
          </a:bodyPr>
          <a:lstStyle/>
          <a:p>
            <a:pPr>
              <a:spcBef>
                <a:spcPts val="600"/>
              </a:spcBef>
              <a:spcAft>
                <a:spcPts val="600"/>
              </a:spcAft>
            </a:pPr>
            <a:r>
              <a:rPr lang="en-US" sz="2000" dirty="0" smtClean="0">
                <a:latin typeface="Times New Roman" pitchFamily="18" charset="0"/>
                <a:cs typeface="Times New Roman" pitchFamily="18" charset="0"/>
              </a:rPr>
              <a:t>A - linear amorphous polymers.</a:t>
            </a:r>
          </a:p>
          <a:p>
            <a:pPr>
              <a:spcBef>
                <a:spcPts val="600"/>
              </a:spcBef>
              <a:spcAft>
                <a:spcPts val="600"/>
              </a:spcAft>
            </a:pPr>
            <a:r>
              <a:rPr lang="en-US" sz="2000" dirty="0" smtClean="0">
                <a:latin typeface="Times New Roman" pitchFamily="18" charset="0"/>
                <a:cs typeface="Times New Roman" pitchFamily="18" charset="0"/>
              </a:rPr>
              <a:t>B - </a:t>
            </a:r>
            <a:r>
              <a:rPr lang="en-US" sz="2000" dirty="0" err="1" smtClean="0">
                <a:latin typeface="Times New Roman" pitchFamily="18" charset="0"/>
                <a:cs typeface="Times New Roman" pitchFamily="18" charset="0"/>
              </a:rPr>
              <a:t>crosslinked</a:t>
            </a:r>
            <a:r>
              <a:rPr lang="en-US" sz="2000" dirty="0" smtClean="0">
                <a:latin typeface="Times New Roman" pitchFamily="18" charset="0"/>
                <a:cs typeface="Times New Roman" pitchFamily="18" charset="0"/>
              </a:rPr>
              <a:t> polymers.</a:t>
            </a:r>
          </a:p>
          <a:p>
            <a:pPr>
              <a:spcBef>
                <a:spcPts val="600"/>
              </a:spcBef>
              <a:spcAft>
                <a:spcPts val="600"/>
              </a:spcAft>
            </a:pPr>
            <a:r>
              <a:rPr lang="en-US" sz="2000" dirty="0" smtClean="0">
                <a:latin typeface="Times New Roman" pitchFamily="18" charset="0"/>
                <a:cs typeface="Times New Roman" pitchFamily="18" charset="0"/>
              </a:rPr>
              <a:t>C - </a:t>
            </a:r>
            <a:r>
              <a:rPr lang="en-US" sz="2000" dirty="0" err="1" smtClean="0">
                <a:latin typeface="Times New Roman" pitchFamily="18" charset="0"/>
                <a:cs typeface="Times New Roman" pitchFamily="18" charset="0"/>
              </a:rPr>
              <a:t>semicrystalline</a:t>
            </a:r>
            <a:r>
              <a:rPr lang="en-US" sz="2000" dirty="0" smtClean="0">
                <a:latin typeface="Times New Roman" pitchFamily="18" charset="0"/>
                <a:cs typeface="Times New Roman" pitchFamily="18" charset="0"/>
              </a:rPr>
              <a:t> polymers.</a:t>
            </a:r>
          </a:p>
          <a:p>
            <a:pPr>
              <a:spcBef>
                <a:spcPts val="600"/>
              </a:spcBef>
              <a:spcAft>
                <a:spcPts val="600"/>
              </a:spcAft>
            </a:pPr>
            <a:r>
              <a:rPr lang="en-US" sz="2000" dirty="0" smtClean="0">
                <a:latin typeface="Times New Roman" pitchFamily="18" charset="0"/>
                <a:cs typeface="Times New Roman" pitchFamily="18" charset="0"/>
              </a:rPr>
              <a:t>D &amp; E - poly(ester urethane)s.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8257-114B-4A01-93DF-20B58ED58EF9}" type="slidenum">
              <a:rPr lang="en-US" smtClean="0"/>
              <a:pPr/>
              <a:t>36</a:t>
            </a:fld>
            <a:endParaRPr lang="en-US"/>
          </a:p>
        </p:txBody>
      </p:sp>
      <p:sp>
        <p:nvSpPr>
          <p:cNvPr id="3" name="Rectangle 1"/>
          <p:cNvSpPr>
            <a:spLocks noChangeArrowheads="1"/>
          </p:cNvSpPr>
          <p:nvPr/>
        </p:nvSpPr>
        <p:spPr bwMode="auto">
          <a:xfrm>
            <a:off x="228600" y="381000"/>
            <a:ext cx="8534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Applications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Examine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viscoelastic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behavior of material as a function of stress, strain, frequency, time &amp; temperatures.</a:t>
            </a:r>
          </a:p>
          <a:p>
            <a:pPr marL="457200" lvl="0" indent="-457200" algn="just" eaLnBrk="0" fontAlgn="base" hangingPunct="0">
              <a:spcBef>
                <a:spcPts val="600"/>
              </a:spcBef>
              <a:spcAft>
                <a:spcPts val="600"/>
              </a:spcAft>
              <a:buFont typeface="Arial" pitchFamily="34" charset="0"/>
              <a:buChar char="•"/>
            </a:pPr>
            <a:r>
              <a:rPr lang="en-US" sz="2000" dirty="0" smtClean="0">
                <a:latin typeface="Times New Roman" pitchFamily="18" charset="0"/>
                <a:ea typeface="Calibri" pitchFamily="34" charset="0"/>
                <a:cs typeface="Times New Roman" pitchFamily="18" charset="0"/>
              </a:rPr>
              <a:t>Measurement of modulus </a:t>
            </a:r>
            <a:r>
              <a:rPr lang="en-US" sz="2000" dirty="0" err="1" smtClean="0">
                <a:latin typeface="Times New Roman" pitchFamily="18" charset="0"/>
                <a:ea typeface="Calibri" pitchFamily="34" charset="0"/>
                <a:cs typeface="Times New Roman" pitchFamily="18" charset="0"/>
              </a:rPr>
              <a:t>vs</a:t>
            </a:r>
            <a:r>
              <a:rPr lang="en-US" sz="2000" dirty="0" smtClean="0">
                <a:latin typeface="Times New Roman" pitchFamily="18" charset="0"/>
                <a:ea typeface="Calibri" pitchFamily="34" charset="0"/>
                <a:cs typeface="Times New Roman" pitchFamily="18" charset="0"/>
              </a:rPr>
              <a:t> temperature.</a:t>
            </a:r>
            <a:endParaRPr lang="en-US" sz="2000" dirty="0" smtClean="0">
              <a:latin typeface="Times New Roman" pitchFamily="18" charset="0"/>
              <a:cs typeface="Times New Roman" pitchFamily="18" charset="0"/>
            </a:endParaRPr>
          </a:p>
          <a:p>
            <a:pPr marL="457200" lvl="0" indent="-457200" algn="just" eaLnBrk="0" fontAlgn="base" hangingPunct="0">
              <a:spcBef>
                <a:spcPts val="600"/>
              </a:spcBef>
              <a:spcAft>
                <a:spcPts val="600"/>
              </a:spcAft>
              <a:buFont typeface="Arial" pitchFamily="34" charset="0"/>
              <a:buChar char="•"/>
            </a:pPr>
            <a:r>
              <a:rPr lang="en-US" sz="2000" dirty="0" smtClean="0">
                <a:latin typeface="Times New Roman" pitchFamily="18" charset="0"/>
                <a:ea typeface="Calibri" pitchFamily="34" charset="0"/>
                <a:cs typeface="Times New Roman" pitchFamily="18" charset="0"/>
              </a:rPr>
              <a:t>Examination of additive (filler, plasticizer) &amp; cure time effects on </a:t>
            </a:r>
            <a:r>
              <a:rPr lang="en-US" sz="2000" dirty="0" err="1" smtClean="0">
                <a:latin typeface="Times New Roman" pitchFamily="18" charset="0"/>
                <a:ea typeface="Calibri" pitchFamily="34" charset="0"/>
                <a:cs typeface="Times New Roman" pitchFamily="18" charset="0"/>
              </a:rPr>
              <a:t>viscoelastic</a:t>
            </a:r>
            <a:r>
              <a:rPr lang="en-US" sz="2000" dirty="0" smtClean="0">
                <a:latin typeface="Times New Roman" pitchFamily="18" charset="0"/>
                <a:ea typeface="Calibri" pitchFamily="34" charset="0"/>
                <a:cs typeface="Times New Roman" pitchFamily="18" charset="0"/>
              </a:rPr>
              <a:t> properties &amp; </a:t>
            </a:r>
            <a:r>
              <a:rPr lang="en-US" sz="2000" i="1" dirty="0" err="1" smtClean="0">
                <a:latin typeface="Times New Roman" pitchFamily="18" charset="0"/>
                <a:ea typeface="Calibri" pitchFamily="34" charset="0"/>
                <a:cs typeface="Times New Roman" pitchFamily="18" charset="0"/>
              </a:rPr>
              <a:t>T</a:t>
            </a:r>
            <a:r>
              <a:rPr lang="en-US" sz="2000" i="1" baseline="-30000" dirty="0" err="1" smtClean="0">
                <a:latin typeface="Times New Roman" pitchFamily="18" charset="0"/>
                <a:ea typeface="Calibri" pitchFamily="34" charset="0"/>
                <a:cs typeface="Times New Roman" pitchFamily="18" charset="0"/>
              </a:rPr>
              <a:t>g</a:t>
            </a:r>
            <a:r>
              <a:rPr lang="en-US" sz="2000" dirty="0" smtClean="0">
                <a:latin typeface="Times New Roman" pitchFamily="18" charset="0"/>
                <a:ea typeface="Calibri" pitchFamily="34" charset="0"/>
                <a:cs typeface="Times New Roman" pitchFamily="18" charset="0"/>
              </a:rPr>
              <a:t>.</a:t>
            </a:r>
            <a:endParaRPr lang="en-US" sz="2000" dirty="0" smtClean="0">
              <a:latin typeface="Times New Roman" pitchFamily="18" charset="0"/>
              <a:cs typeface="Times New Roman" pitchFamily="18" charset="0"/>
            </a:endParaRPr>
          </a:p>
          <a:p>
            <a:pPr marL="457200" lvl="0" indent="-457200" algn="just" eaLnBrk="0" fontAlgn="base" hangingPunct="0">
              <a:spcBef>
                <a:spcPts val="600"/>
              </a:spcBef>
              <a:spcAft>
                <a:spcPts val="600"/>
              </a:spcAft>
              <a:buFont typeface="Arial" pitchFamily="34" charset="0"/>
              <a:buChar char="•"/>
            </a:pPr>
            <a:r>
              <a:rPr lang="en-US" sz="2000" dirty="0" smtClean="0">
                <a:latin typeface="Times New Roman" pitchFamily="18" charset="0"/>
                <a:ea typeface="Calibri" pitchFamily="34" charset="0"/>
                <a:cs typeface="Times New Roman" pitchFamily="18" charset="0"/>
              </a:rPr>
              <a:t>Study of mechanical behavior.</a:t>
            </a:r>
            <a:endParaRPr lang="en-US" sz="2000" dirty="0" smtClean="0">
              <a:latin typeface="Times New Roman" pitchFamily="18" charset="0"/>
              <a:cs typeface="Times New Roman" pitchFamily="18" charset="0"/>
            </a:endParaRPr>
          </a:p>
          <a:p>
            <a:pPr marL="457200" lvl="0" indent="-457200" algn="just" eaLnBrk="0" fontAlgn="base" hangingPunct="0">
              <a:spcBef>
                <a:spcPts val="600"/>
              </a:spcBef>
              <a:spcAft>
                <a:spcPts val="600"/>
              </a:spcAft>
              <a:buFont typeface="Arial" pitchFamily="34" charset="0"/>
              <a:buChar char="•"/>
            </a:pPr>
            <a:r>
              <a:rPr lang="en-US" sz="2000" dirty="0" smtClean="0">
                <a:latin typeface="Times New Roman" pitchFamily="18" charset="0"/>
                <a:ea typeface="Calibri" pitchFamily="34" charset="0"/>
                <a:cs typeface="Times New Roman" pitchFamily="18" charset="0"/>
              </a:rPr>
              <a:t>Quantification of impact properties / toughness of composite materials.</a:t>
            </a:r>
            <a:endParaRPr lang="en-US" sz="20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ts val="600"/>
              </a:spcBef>
              <a:spcAft>
                <a:spcPts val="60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762000"/>
          </a:xfrm>
        </p:spPr>
        <p:txBody>
          <a:bodyPr>
            <a:normAutofit/>
          </a:bodyPr>
          <a:lstStyle/>
          <a:p>
            <a:pPr algn="ctr" eaLnBrk="1" hangingPunct="1">
              <a:defRPr/>
            </a:pPr>
            <a:r>
              <a:rPr lang="en-US" sz="2400" b="1" u="sng" dirty="0" err="1" smtClean="0">
                <a:latin typeface="Times New Roman" pitchFamily="18" charset="0"/>
                <a:cs typeface="Times New Roman" pitchFamily="18" charset="0"/>
              </a:rPr>
              <a:t>Thermogravimetric</a:t>
            </a:r>
            <a:r>
              <a:rPr lang="en-US" sz="2400" b="1" u="sng" dirty="0" smtClean="0">
                <a:latin typeface="Times New Roman" pitchFamily="18" charset="0"/>
                <a:cs typeface="Times New Roman" pitchFamily="18" charset="0"/>
              </a:rPr>
              <a:t> Analysis (TGA)</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4FBFE07F-CC41-4006-9AC9-AE3C4D380C84}" type="slidenum">
              <a:rPr lang="en-GB" smtClean="0"/>
              <a:pPr>
                <a:defRPr/>
              </a:pPr>
              <a:t>4</a:t>
            </a:fld>
            <a:endParaRPr lang="en-GB"/>
          </a:p>
        </p:txBody>
      </p:sp>
      <p:sp>
        <p:nvSpPr>
          <p:cNvPr id="5" name="Rectangle 3"/>
          <p:cNvSpPr txBox="1">
            <a:spLocks noChangeArrowheads="1"/>
          </p:cNvSpPr>
          <p:nvPr/>
        </p:nvSpPr>
        <p:spPr>
          <a:xfrm>
            <a:off x="381000" y="1371600"/>
            <a:ext cx="8229600" cy="44196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Used to measure changes in weight (mass), </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sym typeface="Symbol" pitchFamily="18" charset="2"/>
              </a:rPr>
              <a:t>m,</a:t>
            </a: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 of sample as a function of T and/or time.</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Commonly used to </a:t>
            </a:r>
          </a:p>
          <a:p>
            <a:pPr marL="640080" marR="0" lvl="1" indent="-246888"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Determine polymer degradation temperature, </a:t>
            </a:r>
          </a:p>
          <a:p>
            <a:pPr marL="640080" marR="0" lvl="1" indent="-246888"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Residual solvent level, </a:t>
            </a:r>
          </a:p>
          <a:p>
            <a:pPr marL="640080" marR="0" lvl="1" indent="-246888"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Absorbed moisture content, and amount of inorganic (noncombustible) filler in polymer or composite material compositions.</a:t>
            </a:r>
          </a:p>
          <a:p>
            <a:pPr marL="640080" marR="0" lvl="1" indent="-246888"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Decomposition kinetics of material.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B6A621-ACB3-4ECB-83BA-07F78526DE42}" type="slidenum">
              <a:rPr lang="en-GB" smtClean="0"/>
              <a:pPr>
                <a:defRPr/>
              </a:pPr>
              <a:t>5</a:t>
            </a:fld>
            <a:endParaRPr lang="en-GB"/>
          </a:p>
        </p:txBody>
      </p:sp>
      <p:sp>
        <p:nvSpPr>
          <p:cNvPr id="9218" name="Rectangle 2"/>
          <p:cNvSpPr>
            <a:spLocks noGrp="1" noChangeArrowheads="1"/>
          </p:cNvSpPr>
          <p:nvPr>
            <p:ph type="title" idx="4294967295"/>
          </p:nvPr>
        </p:nvSpPr>
        <p:spPr>
          <a:xfrm>
            <a:off x="914400" y="0"/>
            <a:ext cx="8229600" cy="762000"/>
          </a:xfrm>
        </p:spPr>
        <p:txBody>
          <a:bodyPr>
            <a:normAutofit/>
          </a:bodyPr>
          <a:lstStyle/>
          <a:p>
            <a:pPr eaLnBrk="1" hangingPunct="1">
              <a:defRPr/>
            </a:pPr>
            <a:r>
              <a:rPr lang="en-US" sz="2400" b="1" u="sng" dirty="0" err="1" smtClean="0">
                <a:solidFill>
                  <a:schemeClr val="tx1">
                    <a:lumMod val="95000"/>
                    <a:lumOff val="5000"/>
                  </a:schemeClr>
                </a:solidFill>
                <a:latin typeface="Times New Roman" pitchFamily="18" charset="0"/>
                <a:cs typeface="Times New Roman" pitchFamily="18" charset="0"/>
              </a:rPr>
              <a:t>Thermogravimetric</a:t>
            </a:r>
            <a:r>
              <a:rPr lang="en-US" sz="2400" b="1" u="sng" dirty="0" smtClean="0">
                <a:solidFill>
                  <a:schemeClr val="tx1">
                    <a:lumMod val="95000"/>
                    <a:lumOff val="5000"/>
                  </a:schemeClr>
                </a:solidFill>
                <a:latin typeface="Times New Roman" pitchFamily="18" charset="0"/>
                <a:cs typeface="Times New Roman" pitchFamily="18" charset="0"/>
              </a:rPr>
              <a:t> Analysis</a:t>
            </a:r>
          </a:p>
        </p:txBody>
      </p:sp>
      <p:sp>
        <p:nvSpPr>
          <p:cNvPr id="9219" name="Rectangle 3"/>
          <p:cNvSpPr>
            <a:spLocks noGrp="1" noChangeArrowheads="1"/>
          </p:cNvSpPr>
          <p:nvPr>
            <p:ph type="body" idx="4294967295"/>
          </p:nvPr>
        </p:nvSpPr>
        <p:spPr>
          <a:xfrm>
            <a:off x="0" y="838200"/>
            <a:ext cx="9144000" cy="5334000"/>
          </a:xfrm>
        </p:spPr>
        <p:txBody>
          <a:bodyPr>
            <a:normAutofit/>
          </a:bodyPr>
          <a:lstStyle/>
          <a:p>
            <a:pPr algn="just" eaLnBrk="1" hangingPunct="1">
              <a:lnSpc>
                <a:spcPct val="90000"/>
              </a:lnSpc>
              <a:defRPr/>
            </a:pPr>
            <a:r>
              <a:rPr lang="en-US" sz="2000" dirty="0" smtClean="0">
                <a:solidFill>
                  <a:schemeClr val="bg2">
                    <a:lumMod val="10000"/>
                  </a:schemeClr>
                </a:solidFill>
                <a:latin typeface="Times New Roman" pitchFamily="18" charset="0"/>
                <a:cs typeface="Times New Roman" pitchFamily="18" charset="0"/>
              </a:rPr>
              <a:t>Sample is placed into a </a:t>
            </a:r>
            <a:r>
              <a:rPr lang="en-US" sz="2000" dirty="0" err="1" smtClean="0">
                <a:solidFill>
                  <a:schemeClr val="bg2">
                    <a:lumMod val="10000"/>
                  </a:schemeClr>
                </a:solidFill>
                <a:latin typeface="Times New Roman" pitchFamily="18" charset="0"/>
                <a:cs typeface="Times New Roman" pitchFamily="18" charset="0"/>
              </a:rPr>
              <a:t>tared</a:t>
            </a:r>
            <a:r>
              <a:rPr lang="en-US" sz="2000" dirty="0" smtClean="0">
                <a:solidFill>
                  <a:schemeClr val="bg2">
                    <a:lumMod val="10000"/>
                  </a:schemeClr>
                </a:solidFill>
                <a:latin typeface="Times New Roman" pitchFamily="18" charset="0"/>
                <a:cs typeface="Times New Roman" pitchFamily="18" charset="0"/>
              </a:rPr>
              <a:t> TGA sample pan which is attached to a sensitive microbalance assembly.</a:t>
            </a:r>
          </a:p>
          <a:p>
            <a:pPr algn="just" eaLnBrk="1" hangingPunct="1">
              <a:lnSpc>
                <a:spcPct val="90000"/>
              </a:lnSpc>
              <a:defRPr/>
            </a:pPr>
            <a:r>
              <a:rPr lang="en-US" sz="2000" dirty="0" smtClean="0">
                <a:solidFill>
                  <a:schemeClr val="bg2">
                    <a:lumMod val="10000"/>
                  </a:schemeClr>
                </a:solidFill>
                <a:latin typeface="Times New Roman" pitchFamily="18" charset="0"/>
                <a:cs typeface="Times New Roman" pitchFamily="18" charset="0"/>
              </a:rPr>
              <a:t>Sample holder is then placed into high temperature furnace.</a:t>
            </a:r>
          </a:p>
          <a:p>
            <a:pPr algn="just" eaLnBrk="1" hangingPunct="1">
              <a:lnSpc>
                <a:spcPct val="90000"/>
              </a:lnSpc>
              <a:defRPr/>
            </a:pPr>
            <a:r>
              <a:rPr lang="en-US" sz="2000" dirty="0" smtClean="0">
                <a:solidFill>
                  <a:schemeClr val="bg2">
                    <a:lumMod val="10000"/>
                  </a:schemeClr>
                </a:solidFill>
                <a:latin typeface="Times New Roman" pitchFamily="18" charset="0"/>
                <a:cs typeface="Times New Roman" pitchFamily="18" charset="0"/>
              </a:rPr>
              <a:t>Balance assembly weigh the initial sample at room T &amp; then continuously monitors changes in sample weight (losses or gains) as heat is applied to sample.</a:t>
            </a:r>
          </a:p>
          <a:p>
            <a:pPr algn="just" eaLnBrk="1" hangingPunct="1">
              <a:lnSpc>
                <a:spcPct val="90000"/>
              </a:lnSpc>
              <a:defRPr/>
            </a:pPr>
            <a:r>
              <a:rPr lang="en-US" sz="2000" dirty="0" smtClean="0">
                <a:solidFill>
                  <a:schemeClr val="bg2">
                    <a:lumMod val="10000"/>
                  </a:schemeClr>
                </a:solidFill>
                <a:latin typeface="Times New Roman" pitchFamily="18" charset="0"/>
                <a:cs typeface="Times New Roman" pitchFamily="18" charset="0"/>
              </a:rPr>
              <a:t>Heat applied at certain rate, in various environment. Typical environment:</a:t>
            </a:r>
          </a:p>
          <a:p>
            <a:pPr lvl="1" algn="just" eaLnBrk="1" hangingPunct="1">
              <a:lnSpc>
                <a:spcPct val="90000"/>
              </a:lnSpc>
              <a:defRPr/>
            </a:pPr>
            <a:r>
              <a:rPr lang="en-GB" sz="2000" dirty="0" smtClean="0">
                <a:solidFill>
                  <a:schemeClr val="bg2">
                    <a:lumMod val="10000"/>
                  </a:schemeClr>
                </a:solidFill>
                <a:latin typeface="Times New Roman" pitchFamily="18" charset="0"/>
                <a:cs typeface="Times New Roman" pitchFamily="18" charset="0"/>
              </a:rPr>
              <a:t>ambient air, vacuum, inert gas, oxidizing/reducing gases, corrosive gases, carburizing gases, </a:t>
            </a:r>
            <a:r>
              <a:rPr lang="en-GB" sz="2000" dirty="0" err="1" smtClean="0">
                <a:solidFill>
                  <a:schemeClr val="bg2">
                    <a:lumMod val="10000"/>
                  </a:schemeClr>
                </a:solidFill>
                <a:latin typeface="Times New Roman" pitchFamily="18" charset="0"/>
                <a:cs typeface="Times New Roman" pitchFamily="18" charset="0"/>
              </a:rPr>
              <a:t>vapors</a:t>
            </a:r>
            <a:r>
              <a:rPr lang="en-GB" sz="2000" dirty="0" smtClean="0">
                <a:solidFill>
                  <a:schemeClr val="bg2">
                    <a:lumMod val="10000"/>
                  </a:schemeClr>
                </a:solidFill>
                <a:latin typeface="Times New Roman" pitchFamily="18" charset="0"/>
                <a:cs typeface="Times New Roman" pitchFamily="18" charset="0"/>
              </a:rPr>
              <a:t> of liquids or "self-generating atmosphere". </a:t>
            </a:r>
          </a:p>
          <a:p>
            <a:pPr lvl="1" algn="just" eaLnBrk="1" hangingPunct="1">
              <a:lnSpc>
                <a:spcPct val="90000"/>
              </a:lnSpc>
              <a:defRPr/>
            </a:pPr>
            <a:r>
              <a:rPr lang="en-GB" sz="2000" dirty="0" smtClean="0">
                <a:solidFill>
                  <a:schemeClr val="bg2">
                    <a:lumMod val="10000"/>
                  </a:schemeClr>
                </a:solidFill>
                <a:latin typeface="Times New Roman" pitchFamily="18" charset="0"/>
                <a:cs typeface="Times New Roman" pitchFamily="18" charset="0"/>
              </a:rPr>
              <a:t>The pressure can range from high vacuum or controlled vacuum, through ambient, to elevated and high pressure; the latter is hardly practical due to strong disturbances. </a:t>
            </a:r>
            <a:endParaRPr lang="en-US" sz="2000" dirty="0" smtClean="0">
              <a:solidFill>
                <a:schemeClr val="bg2">
                  <a:lumMod val="10000"/>
                </a:schemeClr>
              </a:solidFill>
              <a:latin typeface="Times New Roman" pitchFamily="18" charset="0"/>
              <a:cs typeface="Times New Roman" pitchFamily="18" charset="0"/>
            </a:endParaRPr>
          </a:p>
        </p:txBody>
      </p:sp>
      <p:pic>
        <p:nvPicPr>
          <p:cNvPr id="5" name="Picture 4" descr="Tga tech"/>
          <p:cNvPicPr>
            <a:picLocks noChangeAspect="1" noChangeArrowheads="1"/>
          </p:cNvPicPr>
          <p:nvPr/>
        </p:nvPicPr>
        <p:blipFill>
          <a:blip r:embed="rId3" cstate="print"/>
          <a:srcRect/>
          <a:stretch>
            <a:fillRect/>
          </a:stretch>
        </p:blipFill>
        <p:spPr bwMode="auto">
          <a:xfrm>
            <a:off x="5715000" y="4191000"/>
            <a:ext cx="3429000" cy="2667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0" y="4419601"/>
            <a:ext cx="319881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458200" cy="1015663"/>
          </a:xfrm>
          <a:prstGeom prst="rect">
            <a:avLst/>
          </a:prstGeom>
        </p:spPr>
        <p:txBody>
          <a:bodyPr wrap="square">
            <a:spAutoFit/>
          </a:bodyPr>
          <a:lstStyle/>
          <a:p>
            <a:pPr algn="just">
              <a:defRPr/>
            </a:pPr>
            <a:r>
              <a:rPr lang="en-US" sz="2000" dirty="0" smtClean="0">
                <a:latin typeface="Times New Roman" pitchFamily="18" charset="0"/>
                <a:cs typeface="Times New Roman" pitchFamily="18" charset="0"/>
              </a:rPr>
              <a:t>Typical weight loss profiles are analyzed for the amount or % of weight loss at any given temperature, amount or % of </a:t>
            </a:r>
            <a:r>
              <a:rPr lang="en-US" sz="2000" dirty="0" err="1" smtClean="0">
                <a:latin typeface="Times New Roman" pitchFamily="18" charset="0"/>
                <a:cs typeface="Times New Roman" pitchFamily="18" charset="0"/>
              </a:rPr>
              <a:t>noncombusted</a:t>
            </a:r>
            <a:r>
              <a:rPr lang="en-US" sz="2000" dirty="0" smtClean="0">
                <a:latin typeface="Times New Roman" pitchFamily="18" charset="0"/>
                <a:cs typeface="Times New Roman" pitchFamily="18" charset="0"/>
              </a:rPr>
              <a:t> residue at final temperature, &amp; temperature of various sample degradation processes.</a:t>
            </a:r>
          </a:p>
        </p:txBody>
      </p:sp>
      <p:sp>
        <p:nvSpPr>
          <p:cNvPr id="3" name="Rectangle 2"/>
          <p:cNvSpPr txBox="1">
            <a:spLocks noChangeArrowheads="1"/>
          </p:cNvSpPr>
          <p:nvPr/>
        </p:nvSpPr>
        <p:spPr>
          <a:xfrm>
            <a:off x="533400" y="228600"/>
            <a:ext cx="8229600" cy="6096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err="1" smtClean="0">
                <a:ln>
                  <a:noFill/>
                </a:ln>
                <a:effectLst/>
                <a:uLnTx/>
                <a:uFillTx/>
                <a:latin typeface="Times New Roman" pitchFamily="18" charset="0"/>
                <a:ea typeface="+mj-ea"/>
                <a:cs typeface="Times New Roman" pitchFamily="18" charset="0"/>
              </a:rPr>
              <a:t>Thermogravimetric</a:t>
            </a:r>
            <a:r>
              <a:rPr kumimoji="0" lang="en-US" sz="2400" b="1" i="0" u="sng" strike="noStrike" kern="1200" cap="none" spc="0" normalizeH="0" baseline="0" noProof="0" dirty="0" smtClean="0">
                <a:ln>
                  <a:noFill/>
                </a:ln>
                <a:effectLst/>
                <a:uLnTx/>
                <a:uFillTx/>
                <a:latin typeface="Times New Roman" pitchFamily="18" charset="0"/>
                <a:ea typeface="+mj-ea"/>
                <a:cs typeface="Times New Roman" pitchFamily="18" charset="0"/>
              </a:rPr>
              <a:t> Analysis (TGA)</a:t>
            </a:r>
          </a:p>
        </p:txBody>
      </p:sp>
      <p:pic>
        <p:nvPicPr>
          <p:cNvPr id="4" name="Picture 4" descr="polymer tga"/>
          <p:cNvPicPr>
            <a:picLocks noChangeAspect="1" noChangeArrowheads="1"/>
          </p:cNvPicPr>
          <p:nvPr/>
        </p:nvPicPr>
        <p:blipFill>
          <a:blip r:embed="rId2" cstate="print"/>
          <a:srcRect/>
          <a:stretch>
            <a:fillRect/>
          </a:stretch>
        </p:blipFill>
        <p:spPr bwMode="auto">
          <a:xfrm>
            <a:off x="381000" y="2520950"/>
            <a:ext cx="8534400" cy="43370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8F78257-114B-4A01-93DF-20B58ED58EF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g curve"/>
          <p:cNvPicPr>
            <a:picLocks noChangeAspect="1" noChangeArrowheads="1"/>
          </p:cNvPicPr>
          <p:nvPr/>
        </p:nvPicPr>
        <p:blipFill>
          <a:blip r:embed="rId2" cstate="print"/>
          <a:srcRect/>
          <a:stretch>
            <a:fillRect/>
          </a:stretch>
        </p:blipFill>
        <p:spPr bwMode="auto">
          <a:xfrm>
            <a:off x="4800600" y="381000"/>
            <a:ext cx="3975100" cy="6223000"/>
          </a:xfrm>
          <a:prstGeom prst="rect">
            <a:avLst/>
          </a:prstGeom>
          <a:noFill/>
          <a:ln w="9525">
            <a:noFill/>
            <a:miter lim="800000"/>
            <a:headEnd/>
            <a:tailEnd/>
          </a:ln>
        </p:spPr>
      </p:pic>
      <p:sp>
        <p:nvSpPr>
          <p:cNvPr id="13315" name="Text Box 5"/>
          <p:cNvSpPr txBox="1">
            <a:spLocks noChangeArrowheads="1"/>
          </p:cNvSpPr>
          <p:nvPr/>
        </p:nvSpPr>
        <p:spPr bwMode="auto">
          <a:xfrm>
            <a:off x="228600" y="381000"/>
            <a:ext cx="4572000" cy="6001643"/>
          </a:xfrm>
          <a:prstGeom prst="rect">
            <a:avLst/>
          </a:prstGeom>
          <a:noFill/>
          <a:ln w="9525">
            <a:noFill/>
            <a:miter lim="800000"/>
            <a:headEnd/>
            <a:tailEnd/>
          </a:ln>
        </p:spPr>
        <p:txBody>
          <a:bodyPr>
            <a:spAutoFit/>
          </a:bodyPr>
          <a:lstStyle/>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No decomposition with loss of volatile products.</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Rapid initial mass loss characteristic of desorption or drying.</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decomposition in single stage.</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multi-stage decomposition. </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multi-stage decomposition but no stable intermediates.</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Gain in mass as a result of sample reaction.</a:t>
            </a:r>
          </a:p>
          <a:p>
            <a:pPr marL="371475" indent="-371475" eaLnBrk="0" hangingPunct="0">
              <a:spcBef>
                <a:spcPct val="50000"/>
              </a:spcBef>
              <a:buFontTx/>
              <a:buAutoNum type="romanLcParenBoth"/>
            </a:pPr>
            <a:r>
              <a:rPr lang="en-US" sz="2400" dirty="0">
                <a:latin typeface="Times New Roman" pitchFamily="18" charset="0"/>
                <a:cs typeface="Times New Roman" pitchFamily="18" charset="0"/>
              </a:rPr>
              <a:t> reaction product decompose again.</a:t>
            </a:r>
          </a:p>
        </p:txBody>
      </p:sp>
      <p:sp>
        <p:nvSpPr>
          <p:cNvPr id="4" name="Slide Number Placeholder 3"/>
          <p:cNvSpPr>
            <a:spLocks noGrp="1"/>
          </p:cNvSpPr>
          <p:nvPr>
            <p:ph type="sldNum" sz="quarter" idx="12"/>
          </p:nvPr>
        </p:nvSpPr>
        <p:spPr/>
        <p:txBody>
          <a:bodyPr/>
          <a:lstStyle/>
          <a:p>
            <a:pPr>
              <a:defRPr/>
            </a:pPr>
            <a:fld id="{E036B754-14E5-4143-B897-F61BC2C966BE}" type="slidenum">
              <a:rPr lang="en-GB" smtClean="0"/>
              <a:pPr>
                <a:defRPr/>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ga1_1"/>
          <p:cNvPicPr>
            <a:picLocks noChangeAspect="1" noChangeArrowheads="1"/>
          </p:cNvPicPr>
          <p:nvPr/>
        </p:nvPicPr>
        <p:blipFill>
          <a:blip r:embed="rId2" cstate="print"/>
          <a:srcRect/>
          <a:stretch>
            <a:fillRect/>
          </a:stretch>
        </p:blipFill>
        <p:spPr bwMode="auto">
          <a:xfrm>
            <a:off x="990600" y="2057400"/>
            <a:ext cx="7162800" cy="4343400"/>
          </a:xfrm>
          <a:prstGeom prst="rect">
            <a:avLst/>
          </a:prstGeom>
          <a:noFill/>
          <a:ln w="9525">
            <a:noFill/>
            <a:miter lim="800000"/>
            <a:headEnd/>
            <a:tailEnd/>
          </a:ln>
        </p:spPr>
      </p:pic>
      <p:sp>
        <p:nvSpPr>
          <p:cNvPr id="3" name="Rectangle 2"/>
          <p:cNvSpPr/>
          <p:nvPr/>
        </p:nvSpPr>
        <p:spPr>
          <a:xfrm>
            <a:off x="1600200" y="762000"/>
            <a:ext cx="5455917" cy="584775"/>
          </a:xfrm>
          <a:prstGeom prst="rect">
            <a:avLst/>
          </a:prstGeom>
        </p:spPr>
        <p:txBody>
          <a:bodyPr wrap="none">
            <a:spAutoFit/>
          </a:bodyPr>
          <a:lstStyle/>
          <a:p>
            <a:r>
              <a:rPr lang="en-US" sz="3200" b="1" dirty="0" smtClean="0">
                <a:latin typeface="Times New Roman" pitchFamily="18" charset="0"/>
                <a:cs typeface="Times New Roman" pitchFamily="18" charset="0"/>
              </a:rPr>
              <a:t>DTG – derivative of TG curve</a:t>
            </a:r>
            <a:endParaRPr lang="en-US" sz="32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F78257-114B-4A01-93DF-20B58ED58EF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0"/>
            <a:ext cx="8229600" cy="987425"/>
          </a:xfrm>
        </p:spPr>
        <p:txBody>
          <a:bodyPr>
            <a:normAutofit/>
          </a:bodyPr>
          <a:lstStyle/>
          <a:p>
            <a:pPr algn="ctr" eaLnBrk="1" hangingPunct="1">
              <a:defRPr/>
            </a:pPr>
            <a:r>
              <a:rPr lang="en-GB" sz="2400" b="1" u="sng" dirty="0" smtClean="0">
                <a:latin typeface="Times New Roman" pitchFamily="18" charset="0"/>
                <a:cs typeface="Times New Roman" pitchFamily="18" charset="0"/>
              </a:rPr>
              <a:t>Applications of TGA</a:t>
            </a:r>
          </a:p>
        </p:txBody>
      </p:sp>
      <p:sp>
        <p:nvSpPr>
          <p:cNvPr id="118787" name="Rectangle 3"/>
          <p:cNvSpPr>
            <a:spLocks noGrp="1" noChangeArrowheads="1"/>
          </p:cNvSpPr>
          <p:nvPr>
            <p:ph idx="1"/>
          </p:nvPr>
        </p:nvSpPr>
        <p:spPr>
          <a:xfrm>
            <a:off x="152400" y="762000"/>
            <a:ext cx="8762999" cy="5400675"/>
          </a:xfrm>
        </p:spPr>
        <p:txBody>
          <a:bodyPr>
            <a:noAutofit/>
          </a:bodyPr>
          <a:lstStyle/>
          <a:p>
            <a:pPr algn="just" eaLnBrk="1" hangingPunct="1">
              <a:lnSpc>
                <a:spcPct val="120000"/>
              </a:lnSpc>
              <a:spcBef>
                <a:spcPts val="600"/>
              </a:spcBef>
              <a:defRPr/>
            </a:pPr>
            <a:r>
              <a:rPr lang="en-GB" sz="2000" dirty="0" smtClean="0">
                <a:latin typeface="Times New Roman" pitchFamily="18" charset="0"/>
                <a:cs typeface="Times New Roman" pitchFamily="18" charset="0"/>
              </a:rPr>
              <a:t>Helps to understand thermal decomposition kinetics of material.</a:t>
            </a:r>
          </a:p>
          <a:p>
            <a:pPr algn="just" eaLnBrk="1" hangingPunct="1">
              <a:lnSpc>
                <a:spcPct val="120000"/>
              </a:lnSpc>
              <a:spcBef>
                <a:spcPts val="600"/>
              </a:spcBef>
              <a:defRPr/>
            </a:pPr>
            <a:r>
              <a:rPr lang="en-GB" sz="2000" dirty="0" smtClean="0">
                <a:latin typeface="Times New Roman" pitchFamily="18" charset="0"/>
                <a:cs typeface="Times New Roman" pitchFamily="18" charset="0"/>
              </a:rPr>
              <a:t>Used to determine water content.</a:t>
            </a:r>
          </a:p>
          <a:p>
            <a:pPr algn="just">
              <a:lnSpc>
                <a:spcPct val="120000"/>
              </a:lnSpc>
              <a:spcBef>
                <a:spcPts val="600"/>
              </a:spcBef>
              <a:defRPr/>
            </a:pPr>
            <a:r>
              <a:rPr lang="en-GB" sz="2000" dirty="0" smtClean="0">
                <a:latin typeface="Times New Roman" pitchFamily="18" charset="0"/>
                <a:cs typeface="Times New Roman" pitchFamily="18" charset="0"/>
              </a:rPr>
              <a:t>Allows analysis of reactions with air, oxygen, or other reactive gases. </a:t>
            </a:r>
          </a:p>
          <a:p>
            <a:pPr algn="just">
              <a:lnSpc>
                <a:spcPct val="120000"/>
              </a:lnSpc>
              <a:spcBef>
                <a:spcPts val="600"/>
              </a:spcBef>
              <a:defRPr/>
            </a:pPr>
            <a:r>
              <a:rPr lang="en-GB" sz="2000" dirty="0" smtClean="0">
                <a:latin typeface="Times New Roman" pitchFamily="18" charset="0"/>
                <a:cs typeface="Times New Roman" pitchFamily="18" charset="0"/>
              </a:rPr>
              <a:t>Can be used to measure evaporation rates, such as to measure the volatile emissions of liquid mixtures.</a:t>
            </a:r>
          </a:p>
          <a:p>
            <a:pPr algn="just" eaLnBrk="1" hangingPunct="1">
              <a:lnSpc>
                <a:spcPct val="120000"/>
              </a:lnSpc>
              <a:spcBef>
                <a:spcPts val="600"/>
              </a:spcBef>
              <a:defRPr/>
            </a:pPr>
            <a:r>
              <a:rPr lang="en-GB" sz="2000" dirty="0" smtClean="0">
                <a:latin typeface="Times New Roman" pitchFamily="18" charset="0"/>
                <a:cs typeface="Times New Roman" pitchFamily="18" charset="0"/>
              </a:rPr>
              <a:t>Allows determination of Curie temperatures of magnetic transitions by measuring the temperature at which the force exerted by a nearby magnet disappears on heating or reappears on cooling. </a:t>
            </a:r>
          </a:p>
          <a:p>
            <a:pPr algn="just" eaLnBrk="1" hangingPunct="1">
              <a:lnSpc>
                <a:spcPct val="120000"/>
              </a:lnSpc>
              <a:spcBef>
                <a:spcPts val="600"/>
              </a:spcBef>
              <a:defRPr/>
            </a:pPr>
            <a:r>
              <a:rPr lang="en-GB" sz="2000" dirty="0" smtClean="0">
                <a:latin typeface="Times New Roman" pitchFamily="18" charset="0"/>
                <a:cs typeface="Times New Roman" pitchFamily="18" charset="0"/>
              </a:rPr>
              <a:t>Helps to identify plastics and organic materials by measuring the temperature of bond scissions in inert atmospheres or of oxidation in air or oxygen.</a:t>
            </a:r>
          </a:p>
          <a:p>
            <a:pPr algn="just" eaLnBrk="1" hangingPunct="1">
              <a:lnSpc>
                <a:spcPct val="120000"/>
              </a:lnSpc>
              <a:spcBef>
                <a:spcPts val="600"/>
              </a:spcBef>
              <a:defRPr/>
            </a:pPr>
            <a:r>
              <a:rPr lang="en-GB" sz="2000" dirty="0" smtClean="0">
                <a:latin typeface="Times New Roman" pitchFamily="18" charset="0"/>
                <a:cs typeface="Times New Roman" pitchFamily="18" charset="0"/>
              </a:rPr>
              <a:t>Used to measure the weight of </a:t>
            </a:r>
            <a:r>
              <a:rPr lang="en-GB" sz="2000" dirty="0" err="1" smtClean="0">
                <a:latin typeface="Times New Roman" pitchFamily="18" charset="0"/>
                <a:cs typeface="Times New Roman" pitchFamily="18" charset="0"/>
              </a:rPr>
              <a:t>fiberglass</a:t>
            </a:r>
            <a:r>
              <a:rPr lang="en-GB" sz="2000" dirty="0" smtClean="0">
                <a:latin typeface="Times New Roman" pitchFamily="18" charset="0"/>
                <a:cs typeface="Times New Roman" pitchFamily="18" charset="0"/>
              </a:rPr>
              <a:t> and inorganic fill materials in plastics, laminates, paints, primers, and composite materials by burning off the polymer resin. The fill material can then be identified by XPS and/or microscopy. The fill material may be carbon black, TiO</a:t>
            </a:r>
            <a:r>
              <a:rPr lang="en-GB" sz="2000" baseline="-25000" dirty="0" smtClean="0">
                <a:latin typeface="Times New Roman" pitchFamily="18" charset="0"/>
                <a:cs typeface="Times New Roman" pitchFamily="18" charset="0"/>
              </a:rPr>
              <a:t>2</a:t>
            </a:r>
            <a:r>
              <a:rPr lang="en-GB" sz="2000" dirty="0" smtClean="0">
                <a:latin typeface="Times New Roman" pitchFamily="18" charset="0"/>
                <a:cs typeface="Times New Roman" pitchFamily="18" charset="0"/>
              </a:rPr>
              <a:t>, CaCO</a:t>
            </a:r>
            <a:r>
              <a:rPr lang="en-GB" sz="2000" baseline="-25000" dirty="0" smtClean="0">
                <a:latin typeface="Times New Roman" pitchFamily="18" charset="0"/>
                <a:cs typeface="Times New Roman" pitchFamily="18" charset="0"/>
              </a:rPr>
              <a:t>3</a:t>
            </a:r>
            <a:r>
              <a:rPr lang="en-GB" sz="2000" dirty="0" smtClean="0">
                <a:latin typeface="Times New Roman" pitchFamily="18" charset="0"/>
                <a:cs typeface="Times New Roman" pitchFamily="18" charset="0"/>
              </a:rPr>
              <a:t>, MgCO</a:t>
            </a:r>
            <a:r>
              <a:rPr lang="en-GB" sz="2000" baseline="-25000" dirty="0" smtClean="0">
                <a:latin typeface="Times New Roman" pitchFamily="18" charset="0"/>
                <a:cs typeface="Times New Roman" pitchFamily="18" charset="0"/>
              </a:rPr>
              <a:t>3</a:t>
            </a:r>
            <a:r>
              <a:rPr lang="en-GB" sz="2000" dirty="0" smtClean="0">
                <a:latin typeface="Times New Roman" pitchFamily="18" charset="0"/>
                <a:cs typeface="Times New Roman" pitchFamily="18" charset="0"/>
              </a:rPr>
              <a:t>, Al</a:t>
            </a:r>
            <a:r>
              <a:rPr lang="en-GB" sz="2000" baseline="-25000" dirty="0" smtClean="0">
                <a:latin typeface="Times New Roman" pitchFamily="18" charset="0"/>
                <a:cs typeface="Times New Roman" pitchFamily="18" charset="0"/>
              </a:rPr>
              <a:t>2</a:t>
            </a:r>
            <a:r>
              <a:rPr lang="en-GB" sz="2000" dirty="0" smtClean="0">
                <a:latin typeface="Times New Roman" pitchFamily="18" charset="0"/>
                <a:cs typeface="Times New Roman" pitchFamily="18" charset="0"/>
              </a:rPr>
              <a:t>O</a:t>
            </a:r>
            <a:r>
              <a:rPr lang="en-GB" sz="2000" baseline="-25000" dirty="0" smtClean="0">
                <a:latin typeface="Times New Roman" pitchFamily="18" charset="0"/>
                <a:cs typeface="Times New Roman" pitchFamily="18" charset="0"/>
              </a:rPr>
              <a:t>3</a:t>
            </a:r>
            <a:r>
              <a:rPr lang="en-GB" sz="2000" dirty="0" smtClean="0">
                <a:latin typeface="Times New Roman" pitchFamily="18" charset="0"/>
                <a:cs typeface="Times New Roman" pitchFamily="18" charset="0"/>
              </a:rPr>
              <a:t>, Al(OH)</a:t>
            </a:r>
            <a:r>
              <a:rPr lang="en-GB" sz="2000" baseline="-25000" dirty="0" smtClean="0">
                <a:latin typeface="Times New Roman" pitchFamily="18" charset="0"/>
                <a:cs typeface="Times New Roman" pitchFamily="18" charset="0"/>
              </a:rPr>
              <a:t>3</a:t>
            </a:r>
            <a:r>
              <a:rPr lang="en-GB" sz="2000" dirty="0" smtClean="0">
                <a:latin typeface="Times New Roman" pitchFamily="18" charset="0"/>
                <a:cs typeface="Times New Roman" pitchFamily="18" charset="0"/>
              </a:rPr>
              <a:t>, Mg(OH)</a:t>
            </a:r>
            <a:r>
              <a:rPr lang="en-GB" sz="2000" baseline="-25000" dirty="0" smtClean="0">
                <a:latin typeface="Times New Roman" pitchFamily="18" charset="0"/>
                <a:cs typeface="Times New Roman" pitchFamily="18" charset="0"/>
              </a:rPr>
              <a:t>2</a:t>
            </a:r>
            <a:r>
              <a:rPr lang="en-GB" sz="2000" dirty="0" smtClean="0">
                <a:latin typeface="Times New Roman" pitchFamily="18" charset="0"/>
                <a:cs typeface="Times New Roman" pitchFamily="18" charset="0"/>
              </a:rPr>
              <a:t>, talc, Kaolin clay, or silica, etc.</a:t>
            </a:r>
          </a:p>
          <a:p>
            <a:pPr algn="just" eaLnBrk="1" hangingPunct="1">
              <a:lnSpc>
                <a:spcPct val="120000"/>
              </a:lnSpc>
              <a:spcBef>
                <a:spcPts val="600"/>
              </a:spcBef>
              <a:defRPr/>
            </a:pPr>
            <a:r>
              <a:rPr lang="en-GB" sz="2000" dirty="0" smtClean="0">
                <a:latin typeface="Times New Roman" pitchFamily="18" charset="0"/>
                <a:cs typeface="Times New Roman" pitchFamily="18" charset="0"/>
              </a:rPr>
              <a:t> </a:t>
            </a:r>
            <a:br>
              <a:rPr lang="en-GB" sz="2000" dirty="0" smtClean="0">
                <a:latin typeface="Times New Roman" pitchFamily="18" charset="0"/>
                <a:cs typeface="Times New Roman" pitchFamily="18" charset="0"/>
              </a:rPr>
            </a:br>
            <a:endParaRPr lang="en-GB" sz="2000" dirty="0" smtClean="0">
              <a:latin typeface="Times New Roman" pitchFamily="18" charset="0"/>
              <a:cs typeface="Times New Roman" pitchFamily="18" charset="0"/>
            </a:endParaRPr>
          </a:p>
          <a:p>
            <a:pPr algn="just" eaLnBrk="1" hangingPunct="1">
              <a:lnSpc>
                <a:spcPct val="120000"/>
              </a:lnSpc>
              <a:spcBef>
                <a:spcPts val="600"/>
              </a:spcBef>
              <a:defRPr/>
            </a:pPr>
            <a:endParaRPr lang="en-GB"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EC61B9D-2A61-4217-A673-FE4A01BE9862}"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1006</TotalTime>
  <Words>2406</Words>
  <Application>Microsoft Office PowerPoint</Application>
  <PresentationFormat>On-screen Show (4:3)</PresentationFormat>
  <Paragraphs>232</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Bookman Old Style</vt:lpstr>
      <vt:lpstr>Calibri</vt:lpstr>
      <vt:lpstr>Calisto MT</vt:lpstr>
      <vt:lpstr>Symbol</vt:lpstr>
      <vt:lpstr>Times New Roman</vt:lpstr>
      <vt:lpstr>Wingdings</vt:lpstr>
      <vt:lpstr>Wingdings 2</vt:lpstr>
      <vt:lpstr>Office Theme</vt:lpstr>
      <vt:lpstr>THERMAL CHARACTERIZATION OF TEXTILE MATERIALS Thermal Analysis</vt:lpstr>
      <vt:lpstr>Different Techniques</vt:lpstr>
      <vt:lpstr>Basic Principle</vt:lpstr>
      <vt:lpstr>Thermogravimetric Analysis (TGA)</vt:lpstr>
      <vt:lpstr>Thermogravimetric Analysis</vt:lpstr>
      <vt:lpstr>PowerPoint Presentation</vt:lpstr>
      <vt:lpstr>PowerPoint Presentation</vt:lpstr>
      <vt:lpstr>PowerPoint Presentation</vt:lpstr>
      <vt:lpstr>Applications of TGA</vt:lpstr>
      <vt:lpstr>Differential Scanning Calorimetry (DSC)</vt:lpstr>
      <vt:lpstr>Differential Scanning Calorimetry (DSC)</vt:lpstr>
      <vt:lpstr>PowerPoint Presentation</vt:lpstr>
      <vt:lpstr>PowerPoint Presentation</vt:lpstr>
      <vt:lpstr>PowerPoint Presentation</vt:lpstr>
      <vt:lpstr>PowerPoint Presentation</vt:lpstr>
      <vt:lpstr>PowerPoint Presentation</vt:lpstr>
      <vt:lpstr>DSC – Applications </vt:lpstr>
      <vt:lpstr>Differential Thermal Analysis (DTA)</vt:lpstr>
      <vt:lpstr>PowerPoint Presentation</vt:lpstr>
      <vt:lpstr>THERMO-MECHANICAL ANALYSIS (TMA)</vt:lpstr>
      <vt:lpstr>PowerPoint Presentation</vt:lpstr>
      <vt:lpstr>PowerPoint Presentation</vt:lpstr>
      <vt:lpstr>PowerPoint Presentation</vt:lpstr>
      <vt:lpstr>PowerPoint Presentation</vt:lpstr>
      <vt:lpstr>PowerPoint Presentation</vt:lpstr>
      <vt:lpstr>PowerPoint Presentation</vt:lpstr>
      <vt:lpstr>Thermo-Mechanical Analysis (TMA)</vt:lpstr>
      <vt:lpstr>Dynamic Mechanical Analysis (DMA)</vt:lpstr>
      <vt:lpstr>Dynamic Mechanical Analysis (DMA)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IITD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CHARACTERIZATION OF TEXTILE MATERIALS</dc:title>
  <dc:creator>SUBHANKAR</dc:creator>
  <cp:lastModifiedBy>Subhankar Maity</cp:lastModifiedBy>
  <cp:revision>98</cp:revision>
  <dcterms:created xsi:type="dcterms:W3CDTF">2013-03-09T13:39:26Z</dcterms:created>
  <dcterms:modified xsi:type="dcterms:W3CDTF">2019-02-23T05:04:31Z</dcterms:modified>
</cp:coreProperties>
</file>