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74" r:id="rId2"/>
    <p:sldId id="348" r:id="rId3"/>
    <p:sldId id="358" r:id="rId4"/>
    <p:sldId id="359" r:id="rId5"/>
    <p:sldId id="360" r:id="rId6"/>
    <p:sldId id="361" r:id="rId7"/>
    <p:sldId id="362" r:id="rId8"/>
    <p:sldId id="363" r:id="rId9"/>
    <p:sldId id="364" r:id="rId10"/>
    <p:sldId id="365" r:id="rId11"/>
    <p:sldId id="366" r:id="rId12"/>
    <p:sldId id="371" r:id="rId13"/>
    <p:sldId id="354" r:id="rId14"/>
    <p:sldId id="355" r:id="rId15"/>
    <p:sldId id="351" r:id="rId16"/>
    <p:sldId id="356" r:id="rId17"/>
    <p:sldId id="369" r:id="rId18"/>
    <p:sldId id="368" r:id="rId19"/>
    <p:sldId id="370" r:id="rId20"/>
    <p:sldId id="377" r:id="rId21"/>
    <p:sldId id="367" r:id="rId22"/>
    <p:sldId id="373" r:id="rId23"/>
    <p:sldId id="381" r:id="rId24"/>
    <p:sldId id="372" r:id="rId25"/>
    <p:sldId id="3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CC"/>
    <a:srgbClr val="00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18"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B7D0B-1F17-4B0C-89FE-2CCE1D5EED32}" type="datetimeFigureOut">
              <a:rPr lang="en-US" smtClean="0"/>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D0744-9DF7-425A-B3F2-76AB129D3BA4}" type="slidenum">
              <a:rPr lang="en-US" smtClean="0"/>
              <a:t>‹#›</a:t>
            </a:fld>
            <a:endParaRPr lang="en-US"/>
          </a:p>
        </p:txBody>
      </p:sp>
    </p:spTree>
    <p:extLst>
      <p:ext uri="{BB962C8B-B14F-4D97-AF65-F5344CB8AC3E}">
        <p14:creationId xmlns:p14="http://schemas.microsoft.com/office/powerpoint/2010/main" val="374043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7193-AA35-4EFD-A2BD-49562C591D7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FFBD421E-1D09-4980-BFC3-7673AF9C0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9711E28-CC5B-4DA5-A164-6C3577C0FE07}"/>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5" name="Footer Placeholder 4">
            <a:extLst>
              <a:ext uri="{FF2B5EF4-FFF2-40B4-BE49-F238E27FC236}">
                <a16:creationId xmlns:a16="http://schemas.microsoft.com/office/drawing/2014/main" id="{73E2CEA1-2E9D-45F6-B515-D694E2413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103E5-AF7F-4250-8EC1-C0A2F7CFD323}"/>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234509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01E8-88B7-4016-AC60-C9A753653D6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5C5F97-7BEC-4CDC-A198-2D3F745B00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63DB53-2F50-4A10-B387-15ECD21CB2A5}"/>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5" name="Footer Placeholder 4">
            <a:extLst>
              <a:ext uri="{FF2B5EF4-FFF2-40B4-BE49-F238E27FC236}">
                <a16:creationId xmlns:a16="http://schemas.microsoft.com/office/drawing/2014/main" id="{31107761-D28C-4740-AA5C-6FD1290C7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6BBB8-07CB-4DE3-96AE-FC3EA47F59D2}"/>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390491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042FD-B1D0-4E65-B3B8-AF5BCA7DF22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4DE1AF-87AB-46C2-85E0-E17229FBAA0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F39127-948C-4DE7-A3B8-06F811AD5340}"/>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5" name="Footer Placeholder 4">
            <a:extLst>
              <a:ext uri="{FF2B5EF4-FFF2-40B4-BE49-F238E27FC236}">
                <a16:creationId xmlns:a16="http://schemas.microsoft.com/office/drawing/2014/main" id="{06336D1A-DB3F-451F-BD52-8DC2869A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3889D-FD56-4C22-BA6B-62B09F8CF976}"/>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268080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4946-6041-4627-BC60-96D3BFB810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4D53102-1B5F-46A0-931D-0D66AF4517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7E0131-9641-4D51-AFCE-35AD257DA3C2}"/>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5" name="Footer Placeholder 4">
            <a:extLst>
              <a:ext uri="{FF2B5EF4-FFF2-40B4-BE49-F238E27FC236}">
                <a16:creationId xmlns:a16="http://schemas.microsoft.com/office/drawing/2014/main" id="{A1A7787F-24D4-4AFC-855F-C6F637E26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521FC-1AF1-407C-A63B-761868B94BC9}"/>
              </a:ext>
            </a:extLst>
          </p:cNvPr>
          <p:cNvSpPr>
            <a:spLocks noGrp="1"/>
          </p:cNvSpPr>
          <p:nvPr>
            <p:ph type="sldNum" sz="quarter" idx="12"/>
          </p:nvPr>
        </p:nvSpPr>
        <p:spPr/>
        <p:txBody>
          <a:bodyPr/>
          <a:lstStyle/>
          <a:p>
            <a:fld id="{1ACFC49C-AECB-4326-A65E-BC3F30065F37}" type="slidenum">
              <a:rPr lang="en-US" smtClean="0"/>
              <a:t>‹#›</a:t>
            </a:fld>
            <a:endParaRPr lang="en-US"/>
          </a:p>
        </p:txBody>
      </p:sp>
      <p:sp>
        <p:nvSpPr>
          <p:cNvPr id="7" name="TextBox 6">
            <a:extLst>
              <a:ext uri="{FF2B5EF4-FFF2-40B4-BE49-F238E27FC236}">
                <a16:creationId xmlns:a16="http://schemas.microsoft.com/office/drawing/2014/main" id="{F9E8DD95-FE10-4F25-B56D-7D7656D93B06}"/>
              </a:ext>
            </a:extLst>
          </p:cNvPr>
          <p:cNvSpPr txBox="1"/>
          <p:nvPr userDrawn="1"/>
        </p:nvSpPr>
        <p:spPr>
          <a:xfrm>
            <a:off x="6097524" y="6384165"/>
            <a:ext cx="1216152" cy="369332"/>
          </a:xfrm>
          <a:prstGeom prst="rect">
            <a:avLst/>
          </a:prstGeom>
          <a:noFill/>
        </p:spPr>
        <p:txBody>
          <a:bodyPr wrap="square" rtlCol="0">
            <a:spAutoFit/>
          </a:bodyPr>
          <a:lstStyle/>
          <a:p>
            <a:r>
              <a:rPr lang="en-US" i="1" dirty="0">
                <a:solidFill>
                  <a:srgbClr val="FF0000"/>
                </a:solidFill>
                <a:latin typeface="Bauhaus 93" panose="04030905020B02020C02" pitchFamily="82" charset="0"/>
              </a:rPr>
              <a:t>@</a:t>
            </a:r>
            <a:r>
              <a:rPr lang="en-US" i="1" dirty="0" err="1">
                <a:solidFill>
                  <a:srgbClr val="FF0000"/>
                </a:solidFill>
                <a:latin typeface="Bauhaus 93" panose="04030905020B02020C02" pitchFamily="82" charset="0"/>
              </a:rPr>
              <a:t>ipmishra</a:t>
            </a:r>
            <a:endParaRPr lang="en-US" i="1" dirty="0">
              <a:solidFill>
                <a:srgbClr val="FF0000"/>
              </a:solidFill>
              <a:latin typeface="Bauhaus 93" panose="04030905020B02020C02" pitchFamily="82" charset="0"/>
            </a:endParaRPr>
          </a:p>
        </p:txBody>
      </p:sp>
    </p:spTree>
    <p:extLst>
      <p:ext uri="{BB962C8B-B14F-4D97-AF65-F5344CB8AC3E}">
        <p14:creationId xmlns:p14="http://schemas.microsoft.com/office/powerpoint/2010/main" val="42328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636E-A392-4BC6-82BA-B2692C68682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1FE85C5-4F20-4B0F-9BC3-0C4A6C007DA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0277F-5BC3-4697-BF9A-DD1F35303A93}"/>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5" name="Footer Placeholder 4">
            <a:extLst>
              <a:ext uri="{FF2B5EF4-FFF2-40B4-BE49-F238E27FC236}">
                <a16:creationId xmlns:a16="http://schemas.microsoft.com/office/drawing/2014/main" id="{F4944705-DD90-4214-BC92-1CE38B64D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95855-0C5B-43B2-9403-F1D981705889}"/>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305029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4F56-895C-4F69-86C3-5E245BC7A4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31CED5D-0F03-4BDF-A550-6CA3D2F629D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2AFBB01-0B3D-4F53-9586-7A7F3C2D02E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F0E5864-4304-46F1-B8C0-854F0F166B1F}"/>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6" name="Footer Placeholder 5">
            <a:extLst>
              <a:ext uri="{FF2B5EF4-FFF2-40B4-BE49-F238E27FC236}">
                <a16:creationId xmlns:a16="http://schemas.microsoft.com/office/drawing/2014/main" id="{0AE4E903-2B28-4EFB-897A-19351676F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45A23-3656-44D8-B6A7-0CBCDB1E8630}"/>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12444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7443-9411-4DDD-A5BD-2652C66A1B55}"/>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66CDCA-9BFD-47B8-AA18-9A1DF4416E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130A093-63A6-4ED1-BC31-8428C5E863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A37C973-422D-4039-B913-D2691705CC3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775143D-7CCE-4EA9-B760-27678EA00D0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799244D-7521-434E-BE9F-B332A62482DE}"/>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8" name="Footer Placeholder 7">
            <a:extLst>
              <a:ext uri="{FF2B5EF4-FFF2-40B4-BE49-F238E27FC236}">
                <a16:creationId xmlns:a16="http://schemas.microsoft.com/office/drawing/2014/main" id="{98609B33-7F37-4C07-A9E0-94E6604136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982304-4F63-48B8-85A7-AB528F3298FD}"/>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109580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DEFA-1A1F-426F-AF49-8DF70DA8E8C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4496AB-AE99-43AC-B709-8F3F0CFAB158}"/>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4" name="Footer Placeholder 3">
            <a:extLst>
              <a:ext uri="{FF2B5EF4-FFF2-40B4-BE49-F238E27FC236}">
                <a16:creationId xmlns:a16="http://schemas.microsoft.com/office/drawing/2014/main" id="{09D46CDE-4173-40A8-9922-DFB0D6A71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710838-40F2-43F7-A93C-EF8B041C64BF}"/>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249800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A7775-DC2B-42D6-B0EF-62F1991E96E9}"/>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3" name="Footer Placeholder 2">
            <a:extLst>
              <a:ext uri="{FF2B5EF4-FFF2-40B4-BE49-F238E27FC236}">
                <a16:creationId xmlns:a16="http://schemas.microsoft.com/office/drawing/2014/main" id="{46B52770-EA8F-403A-AE11-7C2004B91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54D44E-20CE-4D24-BD9F-75BB4D1B2669}"/>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195119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D87D-BE07-425F-AD7B-17581048B6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6A291F7-1D74-4682-9D2E-90FC7283773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607FAE2-F738-404B-B54E-C9043376A2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8BC9F60-A159-4DDA-9C8C-10E61DB1D176}"/>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6" name="Footer Placeholder 5">
            <a:extLst>
              <a:ext uri="{FF2B5EF4-FFF2-40B4-BE49-F238E27FC236}">
                <a16:creationId xmlns:a16="http://schemas.microsoft.com/office/drawing/2014/main" id="{C34E594F-9C5C-43D3-A2EE-79AB1BE4B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4B74E-ED0E-4970-9F6D-30D948074BBC}"/>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42459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8EE6-71A8-40CA-B5B0-5822291CCC8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AE13334-DE35-4F36-BCD2-56F3BF50F2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5C5AE029-59F2-4600-B259-69CB1D2D54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F724C51-9E1E-4E24-93ED-C2D996776331}"/>
              </a:ext>
            </a:extLst>
          </p:cNvPr>
          <p:cNvSpPr>
            <a:spLocks noGrp="1"/>
          </p:cNvSpPr>
          <p:nvPr>
            <p:ph type="dt" sz="half" idx="10"/>
          </p:nvPr>
        </p:nvSpPr>
        <p:spPr/>
        <p:txBody>
          <a:bodyPr/>
          <a:lstStyle/>
          <a:p>
            <a:fld id="{B7FB6A7F-0460-4302-A70B-2B6054716BA9}" type="datetimeFigureOut">
              <a:rPr lang="en-US" smtClean="0"/>
              <a:t>4/16/2020</a:t>
            </a:fld>
            <a:endParaRPr lang="en-US"/>
          </a:p>
        </p:txBody>
      </p:sp>
      <p:sp>
        <p:nvSpPr>
          <p:cNvPr id="6" name="Footer Placeholder 5">
            <a:extLst>
              <a:ext uri="{FF2B5EF4-FFF2-40B4-BE49-F238E27FC236}">
                <a16:creationId xmlns:a16="http://schemas.microsoft.com/office/drawing/2014/main" id="{7C2990D1-4C8A-4C5B-B889-C2047D27A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B9225-4A50-49AB-9334-89F3DE3BE5D9}"/>
              </a:ext>
            </a:extLst>
          </p:cNvPr>
          <p:cNvSpPr>
            <a:spLocks noGrp="1"/>
          </p:cNvSpPr>
          <p:nvPr>
            <p:ph type="sldNum" sz="quarter" idx="12"/>
          </p:nvPr>
        </p:nvSpPr>
        <p:spPr/>
        <p:txBody>
          <a:bodyPr/>
          <a:lstStyle/>
          <a:p>
            <a:fld id="{1ACFC49C-AECB-4326-A65E-BC3F30065F37}" type="slidenum">
              <a:rPr lang="en-US" smtClean="0"/>
              <a:t>‹#›</a:t>
            </a:fld>
            <a:endParaRPr lang="en-US"/>
          </a:p>
        </p:txBody>
      </p:sp>
    </p:spTree>
    <p:extLst>
      <p:ext uri="{BB962C8B-B14F-4D97-AF65-F5344CB8AC3E}">
        <p14:creationId xmlns:p14="http://schemas.microsoft.com/office/powerpoint/2010/main" val="361376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07857A-99A3-4951-8B3A-BFCC8C6F5A0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B0416C7-A98F-4B68-AB39-A01EC63CB2A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B0974C-DCC6-4833-820D-7B6E7C280B5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FB6A7F-0460-4302-A70B-2B6054716BA9}" type="datetimeFigureOut">
              <a:rPr lang="en-US" smtClean="0"/>
              <a:t>4/16/2020</a:t>
            </a:fld>
            <a:endParaRPr lang="en-US"/>
          </a:p>
        </p:txBody>
      </p:sp>
      <p:sp>
        <p:nvSpPr>
          <p:cNvPr id="5" name="Footer Placeholder 4">
            <a:extLst>
              <a:ext uri="{FF2B5EF4-FFF2-40B4-BE49-F238E27FC236}">
                <a16:creationId xmlns:a16="http://schemas.microsoft.com/office/drawing/2014/main" id="{E74337E2-103B-41D0-9F96-D3C36AA0D68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E4FB0-EFED-4004-9874-1DF9D54838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CFC49C-AECB-4326-A65E-BC3F30065F37}" type="slidenum">
              <a:rPr lang="en-US" smtClean="0"/>
              <a:t>‹#›</a:t>
            </a:fld>
            <a:endParaRPr lang="en-US"/>
          </a:p>
        </p:txBody>
      </p:sp>
    </p:spTree>
    <p:extLst>
      <p:ext uri="{BB962C8B-B14F-4D97-AF65-F5344CB8AC3E}">
        <p14:creationId xmlns:p14="http://schemas.microsoft.com/office/powerpoint/2010/main" val="228292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audio" Target="../media/media1.m4a"/><Relationship Id="rId7" Type="http://schemas.openxmlformats.org/officeDocument/2006/relationships/audio" Target="../media/media3.m4a"/><Relationship Id="rId2" Type="http://schemas.microsoft.com/office/2007/relationships/media" Target="../media/media1.m4a"/><Relationship Id="rId1" Type="http://schemas.openxmlformats.org/officeDocument/2006/relationships/tags" Target="../tags/tag1.xml"/><Relationship Id="rId6" Type="http://schemas.microsoft.com/office/2007/relationships/media" Target="../media/media3.m4a"/><Relationship Id="rId5" Type="http://schemas.openxmlformats.org/officeDocument/2006/relationships/audio" Target="../media/media2.m4a"/><Relationship Id="rId4" Type="http://schemas.microsoft.com/office/2007/relationships/media" Target="../media/media2.m4a"/><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title"/>
          </p:nvPr>
        </p:nvSpPr>
        <p:spPr>
          <a:xfrm>
            <a:off x="152400" y="228600"/>
            <a:ext cx="8839200" cy="1066800"/>
          </a:xfrm>
          <a:pattFill prst="lgGrid">
            <a:fgClr>
              <a:srgbClr val="00B0F0"/>
            </a:fgClr>
            <a:bgClr>
              <a:schemeClr val="bg1"/>
            </a:bgClr>
          </a:pattFill>
        </p:spPr>
        <p:txBody>
          <a:bodyPr>
            <a:normAutofit/>
          </a:bodyPr>
          <a:lstStyle/>
          <a:p>
            <a:pPr algn="ctr"/>
            <a:r>
              <a:rPr lang="en-US" sz="3600" b="1" dirty="0">
                <a:solidFill>
                  <a:srgbClr val="0070C0"/>
                </a:solidFill>
              </a:rPr>
              <a:t>Basic Electrical Engineering  KEE101/201</a:t>
            </a:r>
          </a:p>
        </p:txBody>
      </p:sp>
      <p:sp>
        <p:nvSpPr>
          <p:cNvPr id="3" name="Content Placeholder 2"/>
          <p:cNvSpPr>
            <a:spLocks noGrp="1"/>
          </p:cNvSpPr>
          <p:nvPr>
            <p:ph idx="1"/>
          </p:nvPr>
        </p:nvSpPr>
        <p:spPr>
          <a:xfrm>
            <a:off x="304800" y="1676400"/>
            <a:ext cx="8503920" cy="4343400"/>
          </a:xfrm>
          <a:pattFill prst="openDmnd">
            <a:fgClr>
              <a:srgbClr val="00B0F0"/>
            </a:fgClr>
            <a:bgClr>
              <a:schemeClr val="bg1"/>
            </a:bgClr>
          </a:pattFill>
        </p:spPr>
        <p:txBody>
          <a:bodyPr/>
          <a:lstStyle/>
          <a:p>
            <a:pPr marL="0" indent="0" algn="ctr">
              <a:buNone/>
            </a:pPr>
            <a:endPar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marL="0" indent="0" algn="ctr">
              <a:buNone/>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Department of Engineering</a:t>
            </a:r>
          </a:p>
          <a:p>
            <a:pPr marL="0" indent="0" algn="ctr">
              <a:buNone/>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Uttar Pradesh Textile Technology Institute</a:t>
            </a:r>
          </a:p>
          <a:p>
            <a:pPr marL="0" indent="0" algn="ctr">
              <a:buNone/>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Session 2019-20</a:t>
            </a:r>
          </a:p>
          <a:p>
            <a:pPr marL="0" indent="0" algn="ctr">
              <a:buNone/>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Semester-II</a:t>
            </a:r>
          </a:p>
          <a:p>
            <a:pPr marL="0" indent="0" algn="ctr">
              <a:buNone/>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Faculty: Dr Indra Prakash Mishra</a:t>
            </a:r>
          </a:p>
          <a:p>
            <a:pPr marL="0" indent="0" algn="ctr">
              <a:buNone/>
            </a:pPr>
            <a:endPar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marL="0" indent="0" algn="ctr">
              <a:buNone/>
            </a:pPr>
            <a:endParaRPr lang="en-US" dirty="0"/>
          </a:p>
        </p:txBody>
      </p:sp>
      <p:pic>
        <p:nvPicPr>
          <p:cNvPr id="2" name="Recorded Sound">
            <a:hlinkClick r:id="" action="ppaction://media"/>
            <a:extLst>
              <a:ext uri="{FF2B5EF4-FFF2-40B4-BE49-F238E27FC236}">
                <a16:creationId xmlns:a16="http://schemas.microsoft.com/office/drawing/2014/main" id="{B405F629-C892-4668-A6FD-F8EFE248014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267200" y="3124200"/>
            <a:ext cx="609600" cy="609600"/>
          </a:xfrm>
          <a:prstGeom prst="rect">
            <a:avLst/>
          </a:prstGeom>
        </p:spPr>
      </p:pic>
      <p:pic>
        <p:nvPicPr>
          <p:cNvPr id="5" name="Recorded Sound">
            <a:hlinkClick r:id="" action="ppaction://media"/>
            <a:extLst>
              <a:ext uri="{FF2B5EF4-FFF2-40B4-BE49-F238E27FC236}">
                <a16:creationId xmlns:a16="http://schemas.microsoft.com/office/drawing/2014/main" id="{8AC9ACF3-73FD-4696-86CD-F561AC6C8F41}"/>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4267200" y="3124200"/>
            <a:ext cx="609600" cy="609600"/>
          </a:xfrm>
          <a:prstGeom prst="rect">
            <a:avLst/>
          </a:prstGeom>
        </p:spPr>
      </p:pic>
      <p:pic>
        <p:nvPicPr>
          <p:cNvPr id="7" name="Audio 6">
            <a:hlinkClick r:id="" action="ppaction://media"/>
            <a:extLst>
              <a:ext uri="{FF2B5EF4-FFF2-40B4-BE49-F238E27FC236}">
                <a16:creationId xmlns:a16="http://schemas.microsoft.com/office/drawing/2014/main" id="{784E659C-097A-4023-8FE0-E8032B7F30AA}"/>
              </a:ext>
            </a:extLst>
          </p:cNvPr>
          <p:cNvPicPr>
            <a:picLocks noChangeAspect="1"/>
          </p:cNvPicPr>
          <p:nvPr>
            <a:audioFile r:link="rId7"/>
            <p:extLst>
              <p:ext uri="{DAA4B4D4-6D71-4841-9C94-3DE7FCFB9230}">
                <p14:media xmlns:p14="http://schemas.microsoft.com/office/powerpoint/2010/main" r:embed="rId6"/>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915004770"/>
      </p:ext>
    </p:extLst>
  </p:cSld>
  <p:clrMapOvr>
    <a:masterClrMapping/>
  </p:clrMapOvr>
  <mc:AlternateContent xmlns:mc="http://schemas.openxmlformats.org/markup-compatibility/2006" xmlns:p14="http://schemas.microsoft.com/office/powerpoint/2010/main">
    <mc:Choice Requires="p14">
      <p:transition spd="slow" p14:dur="2000" advTm="31717"/>
    </mc:Choice>
    <mc:Fallback xmlns="">
      <p:transition spd="slow" advTm="31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417" fill="hold"/>
                                        <p:tgtEl>
                                          <p:spTgt spid="2"/>
                                        </p:tgtEl>
                                      </p:cBhvr>
                                    </p:cmd>
                                  </p:childTnLst>
                                </p:cTn>
                              </p:par>
                            </p:childTnLst>
                          </p:cTn>
                        </p:par>
                        <p:par>
                          <p:cTn id="11" fill="hold">
                            <p:stCondLst>
                              <p:cond delay="7417"/>
                            </p:stCondLst>
                            <p:childTnLst>
                              <p:par>
                                <p:cTn id="12" presetID="1" presetClass="mediacall" presetSubtype="0" fill="hold" nodeType="afterEffect">
                                  <p:stCondLst>
                                    <p:cond delay="0"/>
                                  </p:stCondLst>
                                  <p:childTnLst>
                                    <p:cmd type="call" cmd="playFrom(0.0)">
                                      <p:cBhvr>
                                        <p:cTn id="13" dur="135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audio>
              <p:cMediaNode vol="80000">
                <p:cTn id="15" fill="hold" display="0">
                  <p:stCondLst>
                    <p:cond delay="indefinite"/>
                  </p:stCondLst>
                  <p:endCondLst>
                    <p:cond evt="onStopAudio" delay="0">
                      <p:tgtEl>
                        <p:sldTgt/>
                      </p:tgtEl>
                    </p:cond>
                  </p:endCondLst>
                </p:cTn>
                <p:tgtEl>
                  <p:spTgt spid="5"/>
                </p:tgtEl>
              </p:cMediaNode>
            </p:audio>
            <p:audio isNarration="1">
              <p:cMediaNode vol="80000" showWhenStopped="0">
                <p:cTn id="16"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p14:playEvt time="9589" objId="5"/>
        <p14:stopEvt time="23251" objId="5"/>
        <p14:playEvt time="25533" objId="2"/>
        <p14:playEvt time="28497" objId="5"/>
        <p14:stopEvt time="31717" objId="2"/>
        <p14:stopEvt time="31717"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
        <p:nvSpPr>
          <p:cNvPr id="5" name="Content Placeholder 4">
            <a:extLst>
              <a:ext uri="{FF2B5EF4-FFF2-40B4-BE49-F238E27FC236}">
                <a16:creationId xmlns:a16="http://schemas.microsoft.com/office/drawing/2014/main" id="{4F3E4AFF-9A35-4682-8F42-0ED2FEA2AE93}"/>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9CBBC33E-A9E5-4E31-BCC9-A68B0473B46A}"/>
              </a:ext>
            </a:extLst>
          </p:cNvPr>
          <p:cNvPicPr>
            <a:picLocks noChangeAspect="1"/>
          </p:cNvPicPr>
          <p:nvPr/>
        </p:nvPicPr>
        <p:blipFill>
          <a:blip r:embed="rId2"/>
          <a:stretch>
            <a:fillRect/>
          </a:stretch>
        </p:blipFill>
        <p:spPr>
          <a:xfrm>
            <a:off x="0" y="57150"/>
            <a:ext cx="9067800" cy="6800850"/>
          </a:xfrm>
          <a:prstGeom prst="rect">
            <a:avLst/>
          </a:prstGeom>
        </p:spPr>
      </p:pic>
    </p:spTree>
    <p:extLst>
      <p:ext uri="{BB962C8B-B14F-4D97-AF65-F5344CB8AC3E}">
        <p14:creationId xmlns:p14="http://schemas.microsoft.com/office/powerpoint/2010/main" val="177517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
        <p:nvSpPr>
          <p:cNvPr id="5" name="Content Placeholder 4">
            <a:extLst>
              <a:ext uri="{FF2B5EF4-FFF2-40B4-BE49-F238E27FC236}">
                <a16:creationId xmlns:a16="http://schemas.microsoft.com/office/drawing/2014/main" id="{74CC6A3F-9E8A-4110-B4B5-6A9753BF0847}"/>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B406738E-70FC-4A47-919C-55656966A6AC}"/>
              </a:ext>
            </a:extLst>
          </p:cNvPr>
          <p:cNvPicPr>
            <a:picLocks noChangeAspect="1"/>
          </p:cNvPicPr>
          <p:nvPr/>
        </p:nvPicPr>
        <p:blipFill>
          <a:blip r:embed="rId2"/>
          <a:stretch>
            <a:fillRect/>
          </a:stretch>
        </p:blipFill>
        <p:spPr>
          <a:xfrm>
            <a:off x="0" y="20782"/>
            <a:ext cx="9067799" cy="6874202"/>
          </a:xfrm>
          <a:prstGeom prst="rect">
            <a:avLst/>
          </a:prstGeom>
        </p:spPr>
      </p:pic>
    </p:spTree>
    <p:extLst>
      <p:ext uri="{BB962C8B-B14F-4D97-AF65-F5344CB8AC3E}">
        <p14:creationId xmlns:p14="http://schemas.microsoft.com/office/powerpoint/2010/main" val="112699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
        <p:nvSpPr>
          <p:cNvPr id="5" name="Content Placeholder 4">
            <a:extLst>
              <a:ext uri="{FF2B5EF4-FFF2-40B4-BE49-F238E27FC236}">
                <a16:creationId xmlns:a16="http://schemas.microsoft.com/office/drawing/2014/main" id="{74CC6A3F-9E8A-4110-B4B5-6A9753BF0847}"/>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B406738E-70FC-4A47-919C-55656966A6AC}"/>
              </a:ext>
            </a:extLst>
          </p:cNvPr>
          <p:cNvPicPr>
            <a:picLocks noChangeAspect="1"/>
          </p:cNvPicPr>
          <p:nvPr/>
        </p:nvPicPr>
        <p:blipFill>
          <a:blip r:embed="rId2"/>
          <a:stretch>
            <a:fillRect/>
          </a:stretch>
        </p:blipFill>
        <p:spPr>
          <a:xfrm>
            <a:off x="0" y="20782"/>
            <a:ext cx="9067799" cy="6874202"/>
          </a:xfrm>
          <a:prstGeom prst="rect">
            <a:avLst/>
          </a:prstGeom>
        </p:spPr>
      </p:pic>
    </p:spTree>
    <p:extLst>
      <p:ext uri="{BB962C8B-B14F-4D97-AF65-F5344CB8AC3E}">
        <p14:creationId xmlns:p14="http://schemas.microsoft.com/office/powerpoint/2010/main" val="292506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848CD174-A786-4BC7-B175-D86746C93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52400"/>
            <a:ext cx="4191000" cy="6451379"/>
          </a:xfrm>
          <a:prstGeom prst="rect">
            <a:avLst/>
          </a:prstGeom>
        </p:spPr>
      </p:pic>
      <p:pic>
        <p:nvPicPr>
          <p:cNvPr id="3" name="Content Placeholder 4" descr="A screenshot of text&#10;&#10;Description automatically generated">
            <a:extLst>
              <a:ext uri="{FF2B5EF4-FFF2-40B4-BE49-F238E27FC236}">
                <a16:creationId xmlns:a16="http://schemas.microsoft.com/office/drawing/2014/main" id="{71E62D46-45F2-4B80-A56B-E66840980C0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9601" y="-2345"/>
            <a:ext cx="4724399" cy="6324600"/>
          </a:xfrm>
        </p:spPr>
      </p:pic>
    </p:spTree>
    <p:extLst>
      <p:ext uri="{BB962C8B-B14F-4D97-AF65-F5344CB8AC3E}">
        <p14:creationId xmlns:p14="http://schemas.microsoft.com/office/powerpoint/2010/main" val="54147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D4E686B5-AB0A-4A6B-ABE4-1F6DA30C2E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51" y="152400"/>
            <a:ext cx="3930749" cy="6705600"/>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CF6FAB8A-447D-474B-9D54-F701C2F40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47970"/>
            <a:ext cx="4710837" cy="6362059"/>
          </a:xfrm>
          <a:prstGeom prst="rect">
            <a:avLst/>
          </a:prstGeom>
        </p:spPr>
      </p:pic>
    </p:spTree>
    <p:extLst>
      <p:ext uri="{BB962C8B-B14F-4D97-AF65-F5344CB8AC3E}">
        <p14:creationId xmlns:p14="http://schemas.microsoft.com/office/powerpoint/2010/main" val="40546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E1168538-A7D4-43FA-B714-0F0D8177F5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96516"/>
            <a:ext cx="4038600" cy="6464968"/>
          </a:xfrm>
          <a:prstGeom prst="rect">
            <a:avLst/>
          </a:prstGeom>
        </p:spPr>
      </p:pic>
      <p:pic>
        <p:nvPicPr>
          <p:cNvPr id="5" name="Content Placeholder 3" descr="A close up of text on a white background&#10;&#10;Description automatically generated">
            <a:extLst>
              <a:ext uri="{FF2B5EF4-FFF2-40B4-BE49-F238E27FC236}">
                <a16:creationId xmlns:a16="http://schemas.microsoft.com/office/drawing/2014/main" id="{D7F6461F-8852-40B9-A57E-A90EDBCEB7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9600" y="35082"/>
            <a:ext cx="4507522" cy="6464968"/>
          </a:xfrm>
          <a:prstGeom prst="rect">
            <a:avLst/>
          </a:prstGeom>
        </p:spPr>
      </p:pic>
    </p:spTree>
    <p:extLst>
      <p:ext uri="{BB962C8B-B14F-4D97-AF65-F5344CB8AC3E}">
        <p14:creationId xmlns:p14="http://schemas.microsoft.com/office/powerpoint/2010/main" val="215249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6BD128EF-7EA5-424F-BA70-CC90584EE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304800"/>
            <a:ext cx="4743450" cy="6324600"/>
          </a:xfrm>
          <a:prstGeom prst="rect">
            <a:avLst/>
          </a:prstGeom>
        </p:spPr>
      </p:pic>
    </p:spTree>
    <p:extLst>
      <p:ext uri="{BB962C8B-B14F-4D97-AF65-F5344CB8AC3E}">
        <p14:creationId xmlns:p14="http://schemas.microsoft.com/office/powerpoint/2010/main" val="182183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1" y="0"/>
            <a:ext cx="9067799" cy="3429000"/>
          </a:xfrm>
        </p:spPr>
        <p:txBody>
          <a:bodyPr>
            <a:normAutofit fontScale="62500" lnSpcReduction="20000"/>
          </a:bodyPr>
          <a:lstStyle/>
          <a:p>
            <a:pPr marL="0" indent="0" algn="just">
              <a:lnSpc>
                <a:spcPct val="120000"/>
              </a:lnSpc>
              <a:buNone/>
            </a:pPr>
            <a:r>
              <a:rPr lang="en-IN" sz="4000" dirty="0"/>
              <a:t>A 100-kVA, 24/2.4 kV single-phase transformer is connected to a power source through a feeder of impedance 24.8 + j132 Ω. The equivalent series impedance of the transformer referred to its low voltage side is 0.20 + j0.40 Ω. The load on the low-voltage side of the transformer is 80 kW at 0.8 pf lagging and 2200V. What is the voltage regulation of transformer in percentage?</a:t>
            </a:r>
          </a:p>
          <a:p>
            <a:pPr marL="0" indent="0" algn="just">
              <a:lnSpc>
                <a:spcPct val="120000"/>
              </a:lnSpc>
              <a:buNone/>
            </a:pPr>
            <a:endParaRPr lang="en-US" sz="4000" dirty="0"/>
          </a:p>
          <a:p>
            <a:pPr marL="0" indent="0" algn="just">
              <a:lnSpc>
                <a:spcPct val="120000"/>
              </a:lnSpc>
              <a:buNone/>
            </a:pPr>
            <a:r>
              <a:rPr lang="en-US" sz="4000" dirty="0"/>
              <a:t>Solution: Make this Equivalent circuit first</a:t>
            </a:r>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pic>
        <p:nvPicPr>
          <p:cNvPr id="2" name="Picture 1">
            <a:extLst>
              <a:ext uri="{FF2B5EF4-FFF2-40B4-BE49-F238E27FC236}">
                <a16:creationId xmlns:a16="http://schemas.microsoft.com/office/drawing/2014/main" id="{D71FF0FF-27BF-4CD5-8D11-98BEE262A145}"/>
              </a:ext>
            </a:extLst>
          </p:cNvPr>
          <p:cNvPicPr>
            <a:picLocks noChangeAspect="1"/>
          </p:cNvPicPr>
          <p:nvPr/>
        </p:nvPicPr>
        <p:blipFill>
          <a:blip r:embed="rId2"/>
          <a:stretch>
            <a:fillRect/>
          </a:stretch>
        </p:blipFill>
        <p:spPr>
          <a:xfrm>
            <a:off x="0" y="3512874"/>
            <a:ext cx="9144000" cy="2883237"/>
          </a:xfrm>
          <a:prstGeom prst="rect">
            <a:avLst/>
          </a:prstGeom>
        </p:spPr>
      </p:pic>
    </p:spTree>
    <p:extLst>
      <p:ext uri="{BB962C8B-B14F-4D97-AF65-F5344CB8AC3E}">
        <p14:creationId xmlns:p14="http://schemas.microsoft.com/office/powerpoint/2010/main" val="319412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A9B01157-339A-4325-B576-95E5F9E939DF}"/>
              </a:ext>
            </a:extLst>
          </p:cNvPr>
          <p:cNvPicPr>
            <a:picLocks noGrp="1" noChangeAspect="1"/>
          </p:cNvPicPr>
          <p:nvPr>
            <p:ph idx="1"/>
          </p:nvPr>
        </p:nvPicPr>
        <p:blipFill>
          <a:blip r:embed="rId2"/>
          <a:stretch>
            <a:fillRect/>
          </a:stretch>
        </p:blipFill>
        <p:spPr>
          <a:xfrm>
            <a:off x="76200" y="152401"/>
            <a:ext cx="9067800" cy="6248399"/>
          </a:xfrm>
          <a:prstGeom prst="rect">
            <a:avLst/>
          </a:prstGeom>
        </p:spPr>
      </p:pic>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339850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2895600"/>
          </a:xfrm>
        </p:spPr>
        <p:txBody>
          <a:bodyPr>
            <a:normAutofit fontScale="77500" lnSpcReduction="20000"/>
          </a:bodyPr>
          <a:lstStyle/>
          <a:p>
            <a:pPr marL="0" indent="0" algn="just">
              <a:lnSpc>
                <a:spcPct val="120000"/>
              </a:lnSpc>
              <a:buNone/>
            </a:pPr>
            <a:r>
              <a:rPr lang="en-IN" sz="4000" dirty="0"/>
              <a:t>The equivalent circuit of a 5.5 kVA, 220V/440V, 50 Hz transformer referred to HV side is shown in figure. What should be the applied voltage to the LV side when the transformer delivers rated current at 0.7 power factor lagging at a terminal voltage of 400V?</a:t>
            </a:r>
            <a:endParaRPr lang="en-US" sz="40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pic>
        <p:nvPicPr>
          <p:cNvPr id="2" name="Picture 1">
            <a:extLst>
              <a:ext uri="{FF2B5EF4-FFF2-40B4-BE49-F238E27FC236}">
                <a16:creationId xmlns:a16="http://schemas.microsoft.com/office/drawing/2014/main" id="{820E5679-DAE7-4669-A7DE-096170D32B3D}"/>
              </a:ext>
            </a:extLst>
          </p:cNvPr>
          <p:cNvPicPr>
            <a:picLocks noChangeAspect="1"/>
          </p:cNvPicPr>
          <p:nvPr/>
        </p:nvPicPr>
        <p:blipFill>
          <a:blip r:embed="rId2"/>
          <a:stretch>
            <a:fillRect/>
          </a:stretch>
        </p:blipFill>
        <p:spPr>
          <a:xfrm>
            <a:off x="76200" y="2693282"/>
            <a:ext cx="8991600" cy="3707518"/>
          </a:xfrm>
          <a:prstGeom prst="rect">
            <a:avLst/>
          </a:prstGeom>
        </p:spPr>
      </p:pic>
    </p:spTree>
    <p:extLst>
      <p:ext uri="{BB962C8B-B14F-4D97-AF65-F5344CB8AC3E}">
        <p14:creationId xmlns:p14="http://schemas.microsoft.com/office/powerpoint/2010/main" val="2901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fontScale="92500" lnSpcReduction="20000"/>
          </a:bodyPr>
          <a:lstStyle/>
          <a:p>
            <a:pPr marL="0" indent="0">
              <a:buNone/>
            </a:pPr>
            <a:r>
              <a:rPr lang="en-US" sz="4000" u="sng" dirty="0"/>
              <a:t>Post Assignment Lecture on Transformer</a:t>
            </a:r>
          </a:p>
          <a:p>
            <a:pPr marL="0" indent="0">
              <a:buNone/>
            </a:pPr>
            <a:r>
              <a:rPr lang="en-US" sz="3200" u="sng" dirty="0">
                <a:solidFill>
                  <a:srgbClr val="FF0000"/>
                </a:solidFill>
              </a:rPr>
              <a:t>Losses in Transformer</a:t>
            </a:r>
          </a:p>
          <a:p>
            <a:pPr marL="0" indent="0">
              <a:buNone/>
            </a:pPr>
            <a:r>
              <a:rPr lang="en-US" sz="3200" dirty="0"/>
              <a:t>There are Two types of Losses:</a:t>
            </a:r>
          </a:p>
          <a:p>
            <a:pPr marL="0" indent="0">
              <a:buNone/>
            </a:pPr>
            <a:endParaRPr lang="en-US" sz="3200" dirty="0"/>
          </a:p>
          <a:p>
            <a:pPr marL="457200" indent="-457200">
              <a:buAutoNum type="arabicParenBoth"/>
            </a:pPr>
            <a:r>
              <a:rPr lang="en-US" sz="3200" dirty="0"/>
              <a:t>Core Losses also  known as Iron Losses. (Occur in Core)</a:t>
            </a:r>
          </a:p>
          <a:p>
            <a:pPr marL="457200" indent="-457200">
              <a:buAutoNum type="arabicParenBoth"/>
            </a:pPr>
            <a:r>
              <a:rPr lang="en-US" sz="3200" dirty="0"/>
              <a:t>Copper Losses (Occur in Coil Resistance)</a:t>
            </a:r>
          </a:p>
          <a:p>
            <a:pPr marL="0" indent="0">
              <a:buNone/>
            </a:pPr>
            <a:endParaRPr lang="en-US" sz="3200" dirty="0"/>
          </a:p>
          <a:p>
            <a:pPr marL="0" indent="0">
              <a:buNone/>
            </a:pPr>
            <a:r>
              <a:rPr lang="en-US" sz="3200" u="sng" dirty="0">
                <a:solidFill>
                  <a:srgbClr val="FF0000"/>
                </a:solidFill>
              </a:rPr>
              <a:t>Core Loss</a:t>
            </a:r>
          </a:p>
          <a:p>
            <a:pPr marL="0" indent="0">
              <a:buNone/>
            </a:pPr>
            <a:r>
              <a:rPr lang="en-IN" sz="3200" dirty="0"/>
              <a:t>When a transformer core is subjected to an alternating time varying field, this field will cause in turn</a:t>
            </a:r>
          </a:p>
          <a:p>
            <a:pPr lvl="1"/>
            <a:r>
              <a:rPr lang="en-IN" sz="3200" dirty="0"/>
              <a:t> Eddy current and</a:t>
            </a:r>
          </a:p>
          <a:p>
            <a:pPr lvl="1"/>
            <a:r>
              <a:rPr lang="en-IN" sz="3200" dirty="0"/>
              <a:t> Hysteresis losses</a:t>
            </a:r>
          </a:p>
          <a:p>
            <a:pPr marL="0" indent="0">
              <a:buNone/>
            </a:pPr>
            <a:r>
              <a:rPr lang="en-IN" sz="3200" dirty="0"/>
              <a:t>These losses  occur inside the core of the transformer. The sum of these two losses is known as core loss of the transformer. </a:t>
            </a:r>
          </a:p>
          <a:p>
            <a:pPr marL="0" indent="0">
              <a:buNone/>
            </a:pPr>
            <a:endParaRPr lang="en-US" sz="2000" dirty="0"/>
          </a:p>
          <a:p>
            <a:pPr marL="0" indent="0">
              <a:buNone/>
            </a:pPr>
            <a:endParaRPr lang="en-US" sz="40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000" b="1" dirty="0">
                <a:solidFill>
                  <a:srgbClr val="0070C0"/>
                </a:solidFill>
              </a:rPr>
              <a:t>Practical Transformer</a:t>
            </a:r>
          </a:p>
        </p:txBody>
      </p:sp>
    </p:spTree>
    <p:extLst>
      <p:ext uri="{BB962C8B-B14F-4D97-AF65-F5344CB8AC3E}">
        <p14:creationId xmlns:p14="http://schemas.microsoft.com/office/powerpoint/2010/main" val="367015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56695D-D970-4835-A252-C4D09212C6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030" y="0"/>
            <a:ext cx="5096139" cy="6400800"/>
          </a:xfrm>
        </p:spPr>
      </p:pic>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220835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a:bodyPr>
          <a:lstStyle/>
          <a:p>
            <a:pPr marL="0" indent="0" algn="just">
              <a:lnSpc>
                <a:spcPct val="120000"/>
              </a:lnSpc>
              <a:buNone/>
            </a:pPr>
            <a:r>
              <a:rPr lang="en-IN" sz="2000" dirty="0">
                <a:latin typeface="Times New Roman" panose="02020603050405020304" pitchFamily="18" charset="0"/>
                <a:cs typeface="Times New Roman" panose="02020603050405020304" pitchFamily="18" charset="0"/>
              </a:rPr>
              <a:t>The following data were obtained for a 5 kVA, 50 Hz, 200/1000 V single phase transformer: </a:t>
            </a:r>
          </a:p>
          <a:p>
            <a:pPr marL="0" indent="0" algn="just">
              <a:lnSpc>
                <a:spcPct val="120000"/>
              </a:lnSpc>
              <a:buNone/>
            </a:pPr>
            <a:r>
              <a:rPr lang="en-IN" sz="2000" dirty="0">
                <a:latin typeface="Times New Roman" panose="02020603050405020304" pitchFamily="18" charset="0"/>
                <a:cs typeface="Times New Roman" panose="02020603050405020304" pitchFamily="18" charset="0"/>
              </a:rPr>
              <a:t>O.C. Test (L.V. Side) : 200V, 1.2 A, 90W </a:t>
            </a:r>
          </a:p>
          <a:p>
            <a:pPr marL="0" indent="0" algn="just">
              <a:lnSpc>
                <a:spcPct val="120000"/>
              </a:lnSpc>
              <a:buNone/>
            </a:pPr>
            <a:r>
              <a:rPr lang="en-IN" sz="2000" dirty="0">
                <a:latin typeface="Times New Roman" panose="02020603050405020304" pitchFamily="18" charset="0"/>
                <a:cs typeface="Times New Roman" panose="02020603050405020304" pitchFamily="18" charset="0"/>
              </a:rPr>
              <a:t>S.C. Test (H.V. Side): 50 V, 5A, 110W. </a:t>
            </a:r>
          </a:p>
          <a:p>
            <a:pPr marL="0" indent="0" algn="just">
              <a:lnSpc>
                <a:spcPct val="120000"/>
              </a:lnSpc>
              <a:buNone/>
            </a:pPr>
            <a:r>
              <a:rPr lang="en-US" sz="2000" dirty="0">
                <a:latin typeface="Times New Roman" panose="02020603050405020304" pitchFamily="18" charset="0"/>
                <a:cs typeface="Times New Roman" panose="02020603050405020304" pitchFamily="18" charset="0"/>
              </a:rPr>
              <a:t>(1) Find Shunt Branch Parameters at LV side</a:t>
            </a:r>
          </a:p>
          <a:p>
            <a:pPr marL="0" indent="0" algn="just">
              <a:lnSpc>
                <a:spcPct val="120000"/>
              </a:lnSpc>
              <a:buNone/>
            </a:pPr>
            <a:r>
              <a:rPr lang="en-US" sz="2000" dirty="0">
                <a:latin typeface="Times New Roman" panose="02020603050405020304" pitchFamily="18" charset="0"/>
                <a:cs typeface="Times New Roman" panose="02020603050405020304" pitchFamily="18" charset="0"/>
              </a:rPr>
              <a:t>(2) Find Shunt branch parameters referred to high voltage side</a:t>
            </a:r>
          </a:p>
          <a:p>
            <a:pPr marL="0" indent="0" algn="just">
              <a:lnSpc>
                <a:spcPct val="120000"/>
              </a:lnSpc>
              <a:buNone/>
            </a:pPr>
            <a:r>
              <a:rPr lang="en-US" sz="2000" dirty="0">
                <a:latin typeface="Times New Roman" panose="02020603050405020304" pitchFamily="18" charset="0"/>
                <a:cs typeface="Times New Roman" panose="02020603050405020304" pitchFamily="18" charset="0"/>
              </a:rPr>
              <a:t>(3) Find Series Branch parameters</a:t>
            </a:r>
          </a:p>
          <a:p>
            <a:pPr marL="0" indent="0" algn="just">
              <a:lnSpc>
                <a:spcPct val="120000"/>
              </a:lnSpc>
              <a:buNone/>
            </a:pPr>
            <a:r>
              <a:rPr lang="en-US" sz="2000" dirty="0">
                <a:latin typeface="Times New Roman" panose="02020603050405020304" pitchFamily="18" charset="0"/>
                <a:cs typeface="Times New Roman" panose="02020603050405020304" pitchFamily="18" charset="0"/>
              </a:rPr>
              <a:t>(4) Find No Load Transformer Voltage (V</a:t>
            </a:r>
            <a:r>
              <a:rPr lang="en-US" sz="2000" baseline="-25000" dirty="0">
                <a:latin typeface="Times New Roman" panose="02020603050405020304" pitchFamily="18" charset="0"/>
                <a:cs typeface="Times New Roman" panose="02020603050405020304" pitchFamily="18" charset="0"/>
              </a:rPr>
              <a:t>NL</a:t>
            </a:r>
            <a:r>
              <a:rPr lang="en-US" sz="2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and the voltage regulation of the transformer in percentage, with </a:t>
            </a:r>
            <a:r>
              <a:rPr lang="en-IN" sz="2000" dirty="0">
                <a:solidFill>
                  <a:srgbClr val="FF0000"/>
                </a:solidFill>
                <a:latin typeface="Times New Roman" panose="02020603050405020304" pitchFamily="18" charset="0"/>
                <a:cs typeface="Times New Roman" panose="02020603050405020304" pitchFamily="18" charset="0"/>
              </a:rPr>
              <a:t>full-load</a:t>
            </a:r>
            <a:r>
              <a:rPr lang="en-IN" sz="2000" dirty="0">
                <a:latin typeface="Times New Roman" panose="02020603050405020304" pitchFamily="18" charset="0"/>
                <a:cs typeface="Times New Roman" panose="02020603050405020304" pitchFamily="18" charset="0"/>
              </a:rPr>
              <a:t> on the HV side at </a:t>
            </a:r>
            <a:r>
              <a:rPr lang="en-IN" sz="2000" dirty="0">
                <a:solidFill>
                  <a:srgbClr val="FF0000"/>
                </a:solidFill>
                <a:latin typeface="Times New Roman" panose="02020603050405020304" pitchFamily="18" charset="0"/>
                <a:cs typeface="Times New Roman" panose="02020603050405020304" pitchFamily="18" charset="0"/>
              </a:rPr>
              <a:t>rated voltage</a:t>
            </a:r>
            <a:r>
              <a:rPr lang="en-IN" sz="2000" dirty="0">
                <a:latin typeface="Times New Roman" panose="02020603050405020304" pitchFamily="18" charset="0"/>
                <a:cs typeface="Times New Roman" panose="02020603050405020304" pitchFamily="18" charset="0"/>
              </a:rPr>
              <a:t>, The load power factor being 0.8 lagging?</a:t>
            </a:r>
          </a:p>
          <a:p>
            <a:pPr marL="0" indent="0" algn="just">
              <a:lnSpc>
                <a:spcPct val="12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20000"/>
              </a:lnSpc>
              <a:buNone/>
            </a:pPr>
            <a:r>
              <a:rPr lang="en-US" sz="2000" dirty="0">
                <a:latin typeface="Times New Roman" panose="02020603050405020304" pitchFamily="18" charset="0"/>
                <a:cs typeface="Times New Roman" panose="02020603050405020304" pitchFamily="18" charset="0"/>
              </a:rPr>
              <a:t>T</a:t>
            </a:r>
            <a:r>
              <a:rPr lang="en-IN" sz="2000" dirty="0">
                <a:latin typeface="Times New Roman" panose="02020603050405020304" pitchFamily="18" charset="0"/>
                <a:cs typeface="Times New Roman" panose="02020603050405020304" pitchFamily="18" charset="0"/>
              </a:rPr>
              <a:t>he detailed solution is being presented for your understanding.</a:t>
            </a:r>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191181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pic>
        <p:nvPicPr>
          <p:cNvPr id="2" name="Picture 1">
            <a:extLst>
              <a:ext uri="{FF2B5EF4-FFF2-40B4-BE49-F238E27FC236}">
                <a16:creationId xmlns:a16="http://schemas.microsoft.com/office/drawing/2014/main" id="{0C05F995-FD8F-434D-88C8-726719F878CD}"/>
              </a:ext>
            </a:extLst>
          </p:cNvPr>
          <p:cNvPicPr>
            <a:picLocks noChangeAspect="1"/>
          </p:cNvPicPr>
          <p:nvPr/>
        </p:nvPicPr>
        <p:blipFill>
          <a:blip r:embed="rId2"/>
          <a:stretch>
            <a:fillRect/>
          </a:stretch>
        </p:blipFill>
        <p:spPr>
          <a:xfrm>
            <a:off x="84406" y="0"/>
            <a:ext cx="4716194" cy="6400800"/>
          </a:xfrm>
          <a:prstGeom prst="rect">
            <a:avLst/>
          </a:prstGeom>
        </p:spPr>
      </p:pic>
      <p:pic>
        <p:nvPicPr>
          <p:cNvPr id="5" name="Content Placeholder 4">
            <a:extLst>
              <a:ext uri="{FF2B5EF4-FFF2-40B4-BE49-F238E27FC236}">
                <a16:creationId xmlns:a16="http://schemas.microsoft.com/office/drawing/2014/main" id="{C699D75A-8856-4378-ABAF-863647F5C4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3000" y="0"/>
            <a:ext cx="4191000" cy="6400800"/>
          </a:xfrm>
        </p:spPr>
      </p:pic>
    </p:spTree>
    <p:extLst>
      <p:ext uri="{BB962C8B-B14F-4D97-AF65-F5344CB8AC3E}">
        <p14:creationId xmlns:p14="http://schemas.microsoft.com/office/powerpoint/2010/main" val="113847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pic>
        <p:nvPicPr>
          <p:cNvPr id="6" name="Content Placeholder 4">
            <a:extLst>
              <a:ext uri="{FF2B5EF4-FFF2-40B4-BE49-F238E27FC236}">
                <a16:creationId xmlns:a16="http://schemas.microsoft.com/office/drawing/2014/main" id="{45EEEA29-B0C4-443C-94C3-5B02081D0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1" y="12894"/>
            <a:ext cx="4312920" cy="6387905"/>
          </a:xfrm>
        </p:spPr>
      </p:pic>
      <p:pic>
        <p:nvPicPr>
          <p:cNvPr id="8" name="Picture 7">
            <a:extLst>
              <a:ext uri="{FF2B5EF4-FFF2-40B4-BE49-F238E27FC236}">
                <a16:creationId xmlns:a16="http://schemas.microsoft.com/office/drawing/2014/main" id="{DDA5063F-396E-41BB-94D6-6283576CC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 y="-1172"/>
            <a:ext cx="4617721" cy="6387905"/>
          </a:xfrm>
          <a:prstGeom prst="rect">
            <a:avLst/>
          </a:prstGeom>
        </p:spPr>
      </p:pic>
    </p:spTree>
    <p:extLst>
      <p:ext uri="{BB962C8B-B14F-4D97-AF65-F5344CB8AC3E}">
        <p14:creationId xmlns:p14="http://schemas.microsoft.com/office/powerpoint/2010/main" val="220958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B8F3A7-9F0B-4D9A-B698-B151326F98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74" y="0"/>
            <a:ext cx="4702126" cy="6400800"/>
          </a:xfrm>
        </p:spPr>
      </p:pic>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pic>
        <p:nvPicPr>
          <p:cNvPr id="8" name="Content Placeholder 4">
            <a:extLst>
              <a:ext uri="{FF2B5EF4-FFF2-40B4-BE49-F238E27FC236}">
                <a16:creationId xmlns:a16="http://schemas.microsoft.com/office/drawing/2014/main" id="{01833DEF-E722-4061-A8D6-B99C22DD5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0"/>
            <a:ext cx="4267200" cy="6400800"/>
          </a:xfrm>
          <a:prstGeom prst="rect">
            <a:avLst/>
          </a:prstGeom>
        </p:spPr>
      </p:pic>
    </p:spTree>
    <p:extLst>
      <p:ext uri="{BB962C8B-B14F-4D97-AF65-F5344CB8AC3E}">
        <p14:creationId xmlns:p14="http://schemas.microsoft.com/office/powerpoint/2010/main" val="281188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2A533B-1E5D-43FA-9746-FCAC2613C4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564" y="7828"/>
            <a:ext cx="7705635" cy="6392971"/>
          </a:xfrm>
        </p:spPr>
      </p:pic>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152346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lnSpcReduction="10000"/>
          </a:bodyPr>
          <a:lstStyle/>
          <a:p>
            <a:pPr marL="0" indent="0">
              <a:buNone/>
            </a:pPr>
            <a:r>
              <a:rPr lang="en-IN" sz="3200" dirty="0">
                <a:solidFill>
                  <a:srgbClr val="FF0000"/>
                </a:solidFill>
              </a:rPr>
              <a:t>Eddy current loss (Part of Core Loss)</a:t>
            </a:r>
          </a:p>
          <a:p>
            <a:pPr marL="0" indent="0" algn="just">
              <a:buNone/>
            </a:pPr>
            <a:r>
              <a:rPr lang="en-IN" sz="3200" dirty="0"/>
              <a:t>It is I</a:t>
            </a:r>
            <a:r>
              <a:rPr lang="en-IN" sz="3200" baseline="30000" dirty="0"/>
              <a:t>2</a:t>
            </a:r>
            <a:r>
              <a:rPr lang="en-IN" sz="3200" dirty="0"/>
              <a:t>R loss occurring inside the core. The current is caused by the induced voltage in any conceivable closed path due to time varying field. </a:t>
            </a:r>
          </a:p>
          <a:p>
            <a:pPr marL="0" indent="0" algn="just">
              <a:buNone/>
            </a:pPr>
            <a:r>
              <a:rPr lang="en-IN" sz="3200" dirty="0"/>
              <a:t>To reduce eddy current loss in a material we have to use </a:t>
            </a:r>
            <a:r>
              <a:rPr lang="en-IN" sz="3200" dirty="0">
                <a:solidFill>
                  <a:srgbClr val="FF0000"/>
                </a:solidFill>
              </a:rPr>
              <a:t>very thin plates </a:t>
            </a:r>
            <a:r>
              <a:rPr lang="en-IN" sz="3200" dirty="0"/>
              <a:t>instead of using solid block of material which will ensure very less number of available eddy paths. </a:t>
            </a:r>
            <a:r>
              <a:rPr lang="en-IN" sz="2200" i="1" dirty="0">
                <a:solidFill>
                  <a:srgbClr val="0070C0"/>
                </a:solidFill>
              </a:rPr>
              <a:t>Eddy current loss per unit volume of the material directly depends upon the square of the frequency, flux density and thickness of the plate. Also it is inversely proportional to the resistivity of the material. </a:t>
            </a:r>
            <a:r>
              <a:rPr lang="en-IN" sz="3200" dirty="0"/>
              <a:t>The core of the material is constructed using thin plates called </a:t>
            </a:r>
            <a:r>
              <a:rPr lang="en-IN" sz="3200" dirty="0">
                <a:solidFill>
                  <a:srgbClr val="FF0000"/>
                </a:solidFill>
              </a:rPr>
              <a:t>lamination.</a:t>
            </a:r>
            <a:r>
              <a:rPr lang="en-IN" sz="3200" dirty="0"/>
              <a:t> Each plate is given a varnish coating for providing necessary insulation between the plates. </a:t>
            </a:r>
            <a:r>
              <a:rPr lang="en-IN" sz="3200" dirty="0">
                <a:solidFill>
                  <a:srgbClr val="FF0000"/>
                </a:solidFill>
              </a:rPr>
              <a:t>Cold Rolled Grain Oriented</a:t>
            </a:r>
            <a:r>
              <a:rPr lang="en-IN" sz="3200" dirty="0"/>
              <a:t>, in short </a:t>
            </a:r>
            <a:r>
              <a:rPr lang="en-IN" sz="3200" dirty="0">
                <a:solidFill>
                  <a:srgbClr val="FF0000"/>
                </a:solidFill>
              </a:rPr>
              <a:t>CRGO</a:t>
            </a:r>
            <a:r>
              <a:rPr lang="en-IN" sz="3200" dirty="0"/>
              <a:t> sheets are used to make transformer core. </a:t>
            </a:r>
            <a:endParaRPr lang="en-US" sz="2000" dirty="0"/>
          </a:p>
          <a:p>
            <a:pPr marL="0" indent="0">
              <a:buNone/>
            </a:pPr>
            <a:endParaRPr lang="en-US" sz="40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253815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fontScale="85000" lnSpcReduction="10000"/>
          </a:bodyPr>
          <a:lstStyle/>
          <a:p>
            <a:pPr marL="0" indent="0">
              <a:buNone/>
            </a:pPr>
            <a:r>
              <a:rPr lang="en-IN" sz="4000" dirty="0">
                <a:solidFill>
                  <a:srgbClr val="FF0000"/>
                </a:solidFill>
              </a:rPr>
              <a:t>Hysteresis loss (Part of Core Loss)</a:t>
            </a:r>
          </a:p>
          <a:p>
            <a:pPr marL="0" indent="0" algn="just">
              <a:buNone/>
            </a:pPr>
            <a:r>
              <a:rPr lang="en-IN" sz="4000" dirty="0"/>
              <a:t>Hysteresis Loss occurs in magnetic material due to frequent magnetization and demagnetization of core. Steinmetz proposed the following empirical formula for quick and reasonable estimation of the hysteresis loss of a given material. </a:t>
            </a:r>
          </a:p>
          <a:p>
            <a:pPr marL="0" indent="0">
              <a:buNone/>
            </a:pPr>
            <a:r>
              <a:rPr lang="en-IN" sz="4000" dirty="0"/>
              <a:t> </a:t>
            </a:r>
          </a:p>
          <a:p>
            <a:pPr marL="0" indent="0">
              <a:buNone/>
            </a:pPr>
            <a:r>
              <a:rPr lang="en-IN" sz="4000" dirty="0"/>
              <a:t>  					</a:t>
            </a:r>
            <a:r>
              <a:rPr lang="en-IN" sz="4000" i="1" dirty="0"/>
              <a:t>P</a:t>
            </a:r>
            <a:r>
              <a:rPr lang="en-IN" sz="4000" i="1" baseline="-25000" dirty="0"/>
              <a:t>h</a:t>
            </a:r>
            <a:r>
              <a:rPr lang="en-IN" sz="4000" i="1" dirty="0"/>
              <a:t>= k</a:t>
            </a:r>
            <a:r>
              <a:rPr lang="en-IN" sz="4000" i="1" baseline="-25000" dirty="0"/>
              <a:t>h</a:t>
            </a:r>
            <a:r>
              <a:rPr lang="en-IN" sz="4000" i="1" dirty="0"/>
              <a:t> B</a:t>
            </a:r>
            <a:r>
              <a:rPr lang="en-IN" sz="4000" i="1" baseline="30000" dirty="0"/>
              <a:t>n</a:t>
            </a:r>
            <a:r>
              <a:rPr lang="en-IN" sz="4000" i="1" baseline="-25000" dirty="0"/>
              <a:t>max</a:t>
            </a:r>
            <a:r>
              <a:rPr lang="en-IN" sz="4000" i="1" dirty="0"/>
              <a:t> f  </a:t>
            </a:r>
          </a:p>
          <a:p>
            <a:pPr marL="0" indent="0">
              <a:buNone/>
            </a:pPr>
            <a:r>
              <a:rPr lang="en-IN" sz="4000" dirty="0"/>
              <a:t> </a:t>
            </a:r>
          </a:p>
          <a:p>
            <a:pPr marL="0" indent="0">
              <a:buNone/>
            </a:pPr>
            <a:r>
              <a:rPr lang="en-IN" sz="4000" dirty="0"/>
              <a:t>The value of n will generally lie between 1.5 to 2.5.  Also we know the area enclosed by the hysteresis loop involving B-H characteristic of the core material is a measure of hysteresis loss per cycle.</a:t>
            </a:r>
            <a:endParaRPr lang="en-US" sz="40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346855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a:bodyPr>
          <a:lstStyle/>
          <a:p>
            <a:pPr marL="0" indent="0">
              <a:buNone/>
            </a:pPr>
            <a:r>
              <a:rPr lang="en-US" sz="4000" dirty="0"/>
              <a:t>The </a:t>
            </a:r>
            <a:r>
              <a:rPr lang="en-US" sz="4000" dirty="0">
                <a:solidFill>
                  <a:srgbClr val="FF0000"/>
                </a:solidFill>
              </a:rPr>
              <a:t>core losses </a:t>
            </a:r>
            <a:r>
              <a:rPr lang="en-US" sz="4000" dirty="0"/>
              <a:t>are accumulation of </a:t>
            </a:r>
          </a:p>
          <a:p>
            <a:pPr marL="0" indent="0">
              <a:buNone/>
            </a:pPr>
            <a:r>
              <a:rPr lang="en-US" sz="4000" dirty="0">
                <a:solidFill>
                  <a:srgbClr val="FF0000"/>
                </a:solidFill>
              </a:rPr>
              <a:t>Eddy Current losses </a:t>
            </a:r>
            <a:r>
              <a:rPr lang="en-US" sz="4000" dirty="0"/>
              <a:t>and</a:t>
            </a:r>
          </a:p>
          <a:p>
            <a:pPr marL="0" indent="0">
              <a:buNone/>
            </a:pPr>
            <a:r>
              <a:rPr lang="en-US" sz="4000" dirty="0">
                <a:solidFill>
                  <a:srgbClr val="FF0000"/>
                </a:solidFill>
              </a:rPr>
              <a:t>Hysteresis</a:t>
            </a:r>
            <a:r>
              <a:rPr lang="en-US" sz="4000" dirty="0"/>
              <a:t> Losses</a:t>
            </a:r>
          </a:p>
          <a:p>
            <a:pPr marL="0" indent="0">
              <a:buNone/>
            </a:pPr>
            <a:r>
              <a:rPr lang="en-US" sz="4000" dirty="0"/>
              <a:t>These losses normally depend upon supply voltage and frequency. </a:t>
            </a:r>
          </a:p>
          <a:p>
            <a:pPr marL="0" indent="0" algn="just">
              <a:buNone/>
            </a:pPr>
            <a:r>
              <a:rPr lang="en-US" sz="4000" dirty="0"/>
              <a:t>In a single phase transformer, supply voltage and frequency are usually constant and hence these (Core Losses or iron Losses) are assumed constant here. </a:t>
            </a:r>
            <a:endParaRPr lang="en-US" sz="2000" dirty="0"/>
          </a:p>
          <a:p>
            <a:pPr marL="0" indent="0">
              <a:buNone/>
            </a:pPr>
            <a:endParaRPr lang="en-US" sz="40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229398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a:bodyPr>
          <a:lstStyle/>
          <a:p>
            <a:pPr marL="0" indent="0">
              <a:buNone/>
            </a:pPr>
            <a:r>
              <a:rPr lang="en-US" sz="4000" u="sng" dirty="0">
                <a:solidFill>
                  <a:srgbClr val="FF0000"/>
                </a:solidFill>
              </a:rPr>
              <a:t>Copper Losses:</a:t>
            </a:r>
          </a:p>
          <a:p>
            <a:pPr marL="0" indent="0">
              <a:buNone/>
            </a:pPr>
            <a:endParaRPr lang="en-US" sz="2000" dirty="0"/>
          </a:p>
          <a:p>
            <a:pPr marL="0" indent="0">
              <a:buNone/>
            </a:pPr>
            <a:r>
              <a:rPr lang="en-US" sz="4000" dirty="0"/>
              <a:t>There is some resistance in transformer windings of a practical transformer. The losses in primary winding are I</a:t>
            </a:r>
            <a:r>
              <a:rPr lang="en-US" sz="4000" baseline="-25000" dirty="0"/>
              <a:t>1</a:t>
            </a:r>
            <a:r>
              <a:rPr lang="en-US" sz="4000" baseline="30000" dirty="0"/>
              <a:t>2</a:t>
            </a:r>
            <a:r>
              <a:rPr lang="en-US" sz="4000" dirty="0"/>
              <a:t>R</a:t>
            </a:r>
            <a:r>
              <a:rPr lang="en-US" sz="4000" baseline="-25000" dirty="0"/>
              <a:t>1</a:t>
            </a:r>
            <a:r>
              <a:rPr lang="en-US" sz="4000" dirty="0"/>
              <a:t> and in secondary winding I</a:t>
            </a:r>
            <a:r>
              <a:rPr lang="en-US" sz="4000" baseline="-25000" dirty="0"/>
              <a:t>2</a:t>
            </a:r>
            <a:r>
              <a:rPr lang="en-US" sz="4000" baseline="30000" dirty="0"/>
              <a:t>2</a:t>
            </a:r>
            <a:r>
              <a:rPr lang="en-US" sz="4000" dirty="0"/>
              <a:t>R</a:t>
            </a:r>
            <a:r>
              <a:rPr lang="en-US" sz="4000" baseline="-25000" dirty="0"/>
              <a:t>2</a:t>
            </a:r>
            <a:r>
              <a:rPr lang="en-US" sz="4000" dirty="0"/>
              <a:t> . Total copper losses are </a:t>
            </a:r>
            <a:r>
              <a:rPr lang="en-US" sz="4000" dirty="0">
                <a:solidFill>
                  <a:prstClr val="black"/>
                </a:solidFill>
              </a:rPr>
              <a:t>I</a:t>
            </a:r>
            <a:r>
              <a:rPr lang="en-US" sz="4000" baseline="-25000" dirty="0">
                <a:solidFill>
                  <a:prstClr val="black"/>
                </a:solidFill>
              </a:rPr>
              <a:t>1</a:t>
            </a:r>
            <a:r>
              <a:rPr lang="en-US" sz="4000" baseline="30000" dirty="0">
                <a:solidFill>
                  <a:prstClr val="black"/>
                </a:solidFill>
              </a:rPr>
              <a:t>2</a:t>
            </a:r>
            <a:r>
              <a:rPr lang="en-US" sz="4000" dirty="0">
                <a:solidFill>
                  <a:prstClr val="black"/>
                </a:solidFill>
              </a:rPr>
              <a:t>R</a:t>
            </a:r>
            <a:r>
              <a:rPr lang="en-US" sz="4000" baseline="-25000" dirty="0">
                <a:solidFill>
                  <a:prstClr val="black"/>
                </a:solidFill>
              </a:rPr>
              <a:t>1</a:t>
            </a:r>
            <a:r>
              <a:rPr lang="en-US" sz="4000" dirty="0">
                <a:solidFill>
                  <a:prstClr val="black"/>
                </a:solidFill>
              </a:rPr>
              <a:t>+</a:t>
            </a:r>
            <a:r>
              <a:rPr lang="en-US" sz="4000" dirty="0"/>
              <a:t> I</a:t>
            </a:r>
            <a:r>
              <a:rPr lang="en-US" sz="4000" baseline="-25000" dirty="0"/>
              <a:t>2</a:t>
            </a:r>
            <a:r>
              <a:rPr lang="en-US" sz="4000" baseline="30000" dirty="0"/>
              <a:t>2</a:t>
            </a:r>
            <a:r>
              <a:rPr lang="en-US" sz="4000" dirty="0"/>
              <a:t>R</a:t>
            </a:r>
            <a:r>
              <a:rPr lang="en-US" sz="4000" baseline="-25000" dirty="0"/>
              <a:t>2</a:t>
            </a:r>
            <a:r>
              <a:rPr lang="en-US" sz="4000" dirty="0"/>
              <a:t>. It clearly shows that Copper losses depend upon winding current. Winding current depend upon Load and hence it is variable. Copper Losses P</a:t>
            </a:r>
            <a:r>
              <a:rPr lang="en-US" sz="4000" baseline="-25000" dirty="0"/>
              <a:t>cu</a:t>
            </a:r>
            <a:r>
              <a:rPr lang="en-US" sz="4000" dirty="0"/>
              <a:t>, are therefore variable losses. </a:t>
            </a:r>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350890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a:bodyPr>
          <a:lstStyle/>
          <a:p>
            <a:pPr marL="0" indent="0">
              <a:buNone/>
            </a:pPr>
            <a:r>
              <a:rPr lang="en-US" sz="4000" u="sng" dirty="0"/>
              <a:t>Total Transformer Losses </a:t>
            </a:r>
          </a:p>
          <a:p>
            <a:pPr marL="0" indent="0">
              <a:buNone/>
            </a:pPr>
            <a:r>
              <a:rPr lang="en-US" sz="4000" dirty="0"/>
              <a:t>= Iron Losses + Copper Losses</a:t>
            </a:r>
          </a:p>
          <a:p>
            <a:pPr marL="0" indent="0">
              <a:buNone/>
            </a:pPr>
            <a:r>
              <a:rPr lang="en-US" sz="4000" dirty="0"/>
              <a:t>= P</a:t>
            </a:r>
            <a:r>
              <a:rPr lang="en-US" sz="4000" baseline="-25000" dirty="0"/>
              <a:t>i</a:t>
            </a:r>
            <a:r>
              <a:rPr lang="en-US" sz="4000" dirty="0"/>
              <a:t> +P</a:t>
            </a:r>
            <a:r>
              <a:rPr lang="en-US" sz="4000" baseline="-25000" dirty="0"/>
              <a:t>cu</a:t>
            </a:r>
            <a:endParaRPr lang="en-US" sz="2000" baseline="-25000" dirty="0"/>
          </a:p>
          <a:p>
            <a:pPr marL="0" indent="0">
              <a:buNone/>
            </a:pPr>
            <a:r>
              <a:rPr lang="en-US" sz="4000" dirty="0"/>
              <a:t>Power Loss (Wattmeter Reading) measured during Open circuit test is loss at rated voltage and is equal to iron Loss P</a:t>
            </a:r>
            <a:r>
              <a:rPr lang="en-US" sz="4000" baseline="-25000" dirty="0"/>
              <a:t>i</a:t>
            </a:r>
          </a:p>
          <a:p>
            <a:pPr marL="0" indent="0">
              <a:buNone/>
            </a:pPr>
            <a:endParaRPr lang="en-US" sz="4000" dirty="0"/>
          </a:p>
          <a:p>
            <a:pPr marL="0" indent="0">
              <a:buNone/>
            </a:pPr>
            <a:r>
              <a:rPr lang="en-US" sz="4000" dirty="0"/>
              <a:t>Power Loss (Wattmeter Reading) measured during Short circuit test is loss at rated Current and is = Copper Loss P</a:t>
            </a:r>
            <a:r>
              <a:rPr lang="en-US" sz="4000" baseline="-25000" dirty="0"/>
              <a:t>cu</a:t>
            </a:r>
            <a:endParaRPr lang="en-US" sz="40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spTree>
    <p:extLst>
      <p:ext uri="{BB962C8B-B14F-4D97-AF65-F5344CB8AC3E}">
        <p14:creationId xmlns:p14="http://schemas.microsoft.com/office/powerpoint/2010/main" val="216803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fontScale="40000" lnSpcReduction="20000"/>
          </a:bodyPr>
          <a:lstStyle/>
          <a:p>
            <a:pPr marL="0" indent="0">
              <a:buNone/>
            </a:pPr>
            <a:endParaRPr lang="en-US" sz="4000" dirty="0"/>
          </a:p>
          <a:p>
            <a:pPr marL="0" indent="0">
              <a:lnSpc>
                <a:spcPct val="120000"/>
              </a:lnSpc>
              <a:buNone/>
            </a:pPr>
            <a:r>
              <a:rPr lang="hi-IN" sz="5600" dirty="0"/>
              <a:t>ट्रांसफार्मर में दो तरह के लॉसेस  होते हैं  एक तो कोर लॉसेस और दूसरा  कॉपर लॉसेस।</a:t>
            </a:r>
            <a:r>
              <a:rPr lang="en-US" sz="5600" dirty="0"/>
              <a:t> </a:t>
            </a:r>
            <a:r>
              <a:rPr lang="hi-IN" sz="5600" dirty="0"/>
              <a:t>कॉपर लॉसेस वेरिएबल  ( परिवर्तनीय) लॉसेस होते हैं ये ट्रांसफार्मर वाइंडिंग के रेजिस्टेंस  में ट्रांसफार्मर की करंट के बहने से होते हैं। </a:t>
            </a:r>
          </a:p>
          <a:p>
            <a:pPr marL="0" indent="0">
              <a:lnSpc>
                <a:spcPct val="120000"/>
              </a:lnSpc>
              <a:buNone/>
            </a:pPr>
            <a:r>
              <a:rPr lang="hi-IN" sz="5600" dirty="0"/>
              <a:t>ट्रांसफार्मर में जब  लोड कनेक्ट किया  जाता है तो करंट बहती है। उस करंट का स्क्वायर कर के वाइंडिंग की रेजिस्टेंस से मल्टीप्लय करने पर कॉपर लॉसेस प्राप्त होते हैं। लोड परिवर्तनशील है अतः वाइंडिंग करंट भी  परिवर्तनशील है। इसलिए इस करंट पर निर्भर होने वाले  कॉपर लॉसेस परिवर्तनीय हैं।</a:t>
            </a:r>
          </a:p>
          <a:p>
            <a:pPr marL="0" indent="0">
              <a:lnSpc>
                <a:spcPct val="120000"/>
              </a:lnSpc>
              <a:buNone/>
            </a:pPr>
            <a:r>
              <a:rPr lang="hi-IN" sz="5600" dirty="0"/>
              <a:t>कोर लॉसेस को आयरन लॉसेस भी कहते हैं। ये लॉसेस ट्रांसफार्मर की कोर में होते हैं। ये लॉसेस  दो तरह के लॉसेस से मिल  कर बनते  है। पहला </a:t>
            </a:r>
            <a:r>
              <a:rPr lang="en-US" sz="5600" dirty="0"/>
              <a:t>eddy   </a:t>
            </a:r>
            <a:r>
              <a:rPr lang="hi-IN" sz="5600" dirty="0"/>
              <a:t>करंट लॉस और दूसरा हिस्टेरेसिस लॉस। </a:t>
            </a:r>
          </a:p>
          <a:p>
            <a:pPr marL="0" indent="0">
              <a:lnSpc>
                <a:spcPct val="120000"/>
              </a:lnSpc>
              <a:buNone/>
            </a:pPr>
            <a:r>
              <a:rPr lang="hi-IN" sz="5600" dirty="0"/>
              <a:t>ट्रांसफार्मर के कोर मटेरियल में विभिन्न स्थानों पर फ्लक्स डेंसिटी में वेरिएशन होने के कारण विभिन्न छोटे छोटे क्लोज्ड लूप करंट बहते हैं जिसके परिणाम स्वरुप एड्डी करंट लॉसेस होते है। हिस्टेरिसिस लॉसेस आयरन कोर में लगातार मैग्नेटिज़ेशन रिवर्सल के परिणाम स्वरुप उत्पन्न होते है। </a:t>
            </a:r>
          </a:p>
          <a:p>
            <a:pPr marL="0" indent="0">
              <a:lnSpc>
                <a:spcPct val="120000"/>
              </a:lnSpc>
              <a:buNone/>
            </a:pPr>
            <a:r>
              <a:rPr lang="hi-IN" sz="5600" dirty="0"/>
              <a:t> </a:t>
            </a:r>
            <a:endParaRPr lang="en-US" sz="56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pic>
        <p:nvPicPr>
          <p:cNvPr id="2" name="Picture 1">
            <a:extLst>
              <a:ext uri="{FF2B5EF4-FFF2-40B4-BE49-F238E27FC236}">
                <a16:creationId xmlns:a16="http://schemas.microsoft.com/office/drawing/2014/main" id="{98FE24A8-EB33-46F9-8D67-84BF25D94FEA}"/>
              </a:ext>
            </a:extLst>
          </p:cNvPr>
          <p:cNvPicPr>
            <a:picLocks noChangeAspect="1"/>
          </p:cNvPicPr>
          <p:nvPr/>
        </p:nvPicPr>
        <p:blipFill>
          <a:blip r:embed="rId2"/>
          <a:stretch>
            <a:fillRect/>
          </a:stretch>
        </p:blipFill>
        <p:spPr>
          <a:xfrm>
            <a:off x="0" y="0"/>
            <a:ext cx="9067799" cy="6864015"/>
          </a:xfrm>
          <a:prstGeom prst="rect">
            <a:avLst/>
          </a:prstGeom>
        </p:spPr>
      </p:pic>
    </p:spTree>
    <p:extLst>
      <p:ext uri="{BB962C8B-B14F-4D97-AF65-F5344CB8AC3E}">
        <p14:creationId xmlns:p14="http://schemas.microsoft.com/office/powerpoint/2010/main" val="260561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D9FB-43AD-400F-AA17-2380D4022AC3}"/>
              </a:ext>
            </a:extLst>
          </p:cNvPr>
          <p:cNvSpPr>
            <a:spLocks noGrp="1"/>
          </p:cNvSpPr>
          <p:nvPr>
            <p:ph idx="1"/>
          </p:nvPr>
        </p:nvSpPr>
        <p:spPr>
          <a:xfrm>
            <a:off x="76200" y="0"/>
            <a:ext cx="9067799" cy="6400800"/>
          </a:xfrm>
        </p:spPr>
        <p:txBody>
          <a:bodyPr>
            <a:normAutofit fontScale="70000" lnSpcReduction="20000"/>
          </a:bodyPr>
          <a:lstStyle/>
          <a:p>
            <a:pPr marL="0" indent="0">
              <a:lnSpc>
                <a:spcPct val="120000"/>
              </a:lnSpc>
              <a:buNone/>
            </a:pPr>
            <a:r>
              <a:rPr lang="hi-IN" sz="4000" dirty="0"/>
              <a:t>ट्रांसफार्मर में </a:t>
            </a:r>
            <a:r>
              <a:rPr lang="hi-IN" sz="4000" dirty="0">
                <a:solidFill>
                  <a:srgbClr val="FF0000"/>
                </a:solidFill>
              </a:rPr>
              <a:t>ओपन सर्किट टेस्ट </a:t>
            </a:r>
            <a:r>
              <a:rPr lang="hi-IN" sz="4000" dirty="0"/>
              <a:t>प्राइमरी (लौ वोल्टेज)  साइड  में रेटेड वोल्टेज  की आपूर्ति की जाती है और सेकेंडरी  (हाई  वोल्टेज वाइंडिंग ) के टर्मिनल्स को ओपन रखा जाता है। इस टेस्ट में  प्राप्त वाटमीटर रीडिंग </a:t>
            </a:r>
            <a:r>
              <a:rPr lang="hi-IN" sz="4000" dirty="0">
                <a:solidFill>
                  <a:srgbClr val="FF0000"/>
                </a:solidFill>
              </a:rPr>
              <a:t>आयरन लॉसेस </a:t>
            </a:r>
            <a:r>
              <a:rPr lang="hi-IN" sz="4000" dirty="0"/>
              <a:t>के बराबर होती है। </a:t>
            </a:r>
          </a:p>
          <a:p>
            <a:pPr marL="0" indent="0">
              <a:lnSpc>
                <a:spcPct val="120000"/>
              </a:lnSpc>
              <a:buNone/>
            </a:pPr>
            <a:r>
              <a:rPr lang="hi-IN" sz="4000" dirty="0">
                <a:solidFill>
                  <a:srgbClr val="FF0000"/>
                </a:solidFill>
              </a:rPr>
              <a:t>शार्ट सर्किट टेस्ट </a:t>
            </a:r>
            <a:r>
              <a:rPr lang="hi-IN" sz="4000" dirty="0"/>
              <a:t>में सेकेंडरी (लौ वोल्टेज ) वाइंडिंग के टर्मिनल्स को शार्ट कर दिया जाता है और प्राइमरी (</a:t>
            </a:r>
            <a:r>
              <a:rPr lang="en-US" sz="4000" dirty="0"/>
              <a:t>HV) </a:t>
            </a:r>
            <a:r>
              <a:rPr lang="hi-IN" sz="4000" dirty="0"/>
              <a:t>वाइंडिंग  को बहुत थोड़ा सा वोल्टेज सप्लाई किया जाता है जब तक सेकेंडरी वाइंडिंग में रेटेड करंट न बहने  लगे । जब सेकेंडरी वाइंडिंग में रेटेड करंट का फ्लो होने लगे तो रीडिंग्स ली जाती हैं । इस समय प्राप्त वाट  मीटर  की रीडिंग </a:t>
            </a:r>
            <a:r>
              <a:rPr lang="hi-IN" sz="4000" dirty="0">
                <a:solidFill>
                  <a:srgbClr val="FF0000"/>
                </a:solidFill>
              </a:rPr>
              <a:t>कॉपर लॉस</a:t>
            </a:r>
            <a:r>
              <a:rPr lang="hi-IN" sz="4000" dirty="0"/>
              <a:t> के बराबर होती है। ये लॉसेस रेटेड करंट पर हो रहे हैं इसलिए ये फुल  लोड कॉपर लॉसेस होते हैं। </a:t>
            </a:r>
            <a:endParaRPr lang="en-US" sz="4000" dirty="0"/>
          </a:p>
          <a:p>
            <a:pPr marL="0" indent="0">
              <a:buNone/>
            </a:pPr>
            <a:endParaRPr lang="en-US" sz="4000" dirty="0"/>
          </a:p>
        </p:txBody>
      </p:sp>
      <p:sp>
        <p:nvSpPr>
          <p:cNvPr id="4" name="Subtitle 2">
            <a:extLst>
              <a:ext uri="{FF2B5EF4-FFF2-40B4-BE49-F238E27FC236}">
                <a16:creationId xmlns:a16="http://schemas.microsoft.com/office/drawing/2014/main" id="{D80588FD-76B1-48AD-BAF5-2F279598BAAC}"/>
              </a:ext>
            </a:extLst>
          </p:cNvPr>
          <p:cNvSpPr txBox="1">
            <a:spLocks/>
          </p:cNvSpPr>
          <p:nvPr/>
        </p:nvSpPr>
        <p:spPr>
          <a:xfrm>
            <a:off x="0" y="6400800"/>
            <a:ext cx="6172200" cy="457200"/>
          </a:xfrm>
          <a:prstGeom prst="rect">
            <a:avLst/>
          </a:prstGeom>
          <a:pattFill prst="lgGrid">
            <a:fgClr>
              <a:srgbClr val="00B0F0"/>
            </a:fgClr>
            <a:bgClr>
              <a:schemeClr val="bg1"/>
            </a:bgClr>
          </a:pattFill>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j-ea"/>
                <a:cs typeface="+mj-cs"/>
              </a:rPr>
              <a:t>Practical Transformer</a:t>
            </a:r>
          </a:p>
        </p:txBody>
      </p:sp>
      <p:pic>
        <p:nvPicPr>
          <p:cNvPr id="2" name="Picture 1">
            <a:extLst>
              <a:ext uri="{FF2B5EF4-FFF2-40B4-BE49-F238E27FC236}">
                <a16:creationId xmlns:a16="http://schemas.microsoft.com/office/drawing/2014/main" id="{72DC081C-E83E-470B-8101-A14C95F89FB9}"/>
              </a:ext>
            </a:extLst>
          </p:cNvPr>
          <p:cNvPicPr>
            <a:picLocks noChangeAspect="1"/>
          </p:cNvPicPr>
          <p:nvPr/>
        </p:nvPicPr>
        <p:blipFill>
          <a:blip r:embed="rId2"/>
          <a:stretch>
            <a:fillRect/>
          </a:stretch>
        </p:blipFill>
        <p:spPr>
          <a:xfrm>
            <a:off x="20909" y="-15752"/>
            <a:ext cx="9123090" cy="6873752"/>
          </a:xfrm>
          <a:prstGeom prst="rect">
            <a:avLst/>
          </a:prstGeom>
        </p:spPr>
      </p:pic>
    </p:spTree>
    <p:extLst>
      <p:ext uri="{BB962C8B-B14F-4D97-AF65-F5344CB8AC3E}">
        <p14:creationId xmlns:p14="http://schemas.microsoft.com/office/powerpoint/2010/main" val="1122805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17364</TotalTime>
  <Words>1108</Words>
  <Application>Microsoft Office PowerPoint</Application>
  <PresentationFormat>On-screen Show (4:3)</PresentationFormat>
  <Paragraphs>83</Paragraphs>
  <Slides>25</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Bauhaus 93</vt:lpstr>
      <vt:lpstr>Calibri</vt:lpstr>
      <vt:lpstr>Calibri Light</vt:lpstr>
      <vt:lpstr>Times New Roman</vt:lpstr>
      <vt:lpstr>Office Theme</vt:lpstr>
      <vt:lpstr>Basic Electrical Engineering  KEE101/201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c:title>
  <dc:creator>HP</dc:creator>
  <cp:lastModifiedBy>user</cp:lastModifiedBy>
  <cp:revision>192</cp:revision>
  <dcterms:created xsi:type="dcterms:W3CDTF">2019-09-01T14:18:50Z</dcterms:created>
  <dcterms:modified xsi:type="dcterms:W3CDTF">2020-04-16T11:34:31Z</dcterms:modified>
</cp:coreProperties>
</file>