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6EA3D9-5A9D-4155-ABB7-844BD767EA9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139787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EA3D9-5A9D-4155-ABB7-844BD767EA9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423523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EA3D9-5A9D-4155-ABB7-844BD767EA9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105444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EA3D9-5A9D-4155-ABB7-844BD767EA9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27660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EA3D9-5A9D-4155-ABB7-844BD767EA9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40934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6EA3D9-5A9D-4155-ABB7-844BD767EA9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241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6EA3D9-5A9D-4155-ABB7-844BD767EA9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385594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EA3D9-5A9D-4155-ABB7-844BD767EA9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381151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EA3D9-5A9D-4155-ABB7-844BD767EA9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298001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EA3D9-5A9D-4155-ABB7-844BD767EA9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9209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EA3D9-5A9D-4155-ABB7-844BD767EA9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31909-EF3D-42E4-8DFC-750EF1A50254}" type="slidenum">
              <a:rPr lang="en-US" smtClean="0"/>
              <a:t>‹#›</a:t>
            </a:fld>
            <a:endParaRPr lang="en-US"/>
          </a:p>
        </p:txBody>
      </p:sp>
    </p:spTree>
    <p:extLst>
      <p:ext uri="{BB962C8B-B14F-4D97-AF65-F5344CB8AC3E}">
        <p14:creationId xmlns:p14="http://schemas.microsoft.com/office/powerpoint/2010/main" val="4935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A3D9-5A9D-4155-ABB7-844BD767EA9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31909-EF3D-42E4-8DFC-750EF1A50254}" type="slidenum">
              <a:rPr lang="en-US" smtClean="0"/>
              <a:t>‹#›</a:t>
            </a:fld>
            <a:endParaRPr lang="en-US"/>
          </a:p>
        </p:txBody>
      </p:sp>
    </p:spTree>
    <p:extLst>
      <p:ext uri="{BB962C8B-B14F-4D97-AF65-F5344CB8AC3E}">
        <p14:creationId xmlns:p14="http://schemas.microsoft.com/office/powerpoint/2010/main" val="1440456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9327"/>
            <a:ext cx="9144000" cy="539012"/>
          </a:xfrm>
        </p:spPr>
        <p:txBody>
          <a:bodyPr>
            <a:normAutofit fontScale="90000"/>
          </a:bodyPr>
          <a:lstStyle/>
          <a:p>
            <a:r>
              <a:rPr lang="en-US" b="1" dirty="0" smtClean="0"/>
              <a:t>Picking</a:t>
            </a:r>
            <a:endParaRPr lang="en-US" b="1" dirty="0"/>
          </a:p>
        </p:txBody>
      </p:sp>
      <p:sp>
        <p:nvSpPr>
          <p:cNvPr id="3" name="Subtitle 2"/>
          <p:cNvSpPr>
            <a:spLocks noGrp="1"/>
          </p:cNvSpPr>
          <p:nvPr>
            <p:ph type="subTitle" idx="1"/>
          </p:nvPr>
        </p:nvSpPr>
        <p:spPr>
          <a:xfrm>
            <a:off x="160985" y="553792"/>
            <a:ext cx="11870029" cy="6130343"/>
          </a:xfrm>
        </p:spPr>
        <p:txBody>
          <a:bodyPr>
            <a:normAutofit/>
          </a:bodyPr>
          <a:lstStyle/>
          <a:p>
            <a:pPr algn="just"/>
            <a:r>
              <a:rPr lang="en-US" dirty="0" smtClean="0"/>
              <a:t>Objective of picking is to propel the weft carrying element (shuttle, projectile or rapier) or the weft yarn along the correct trajectory maintaining requisite velocity through the shed in order to provide lateral sets of yarns in the fabric. </a:t>
            </a:r>
          </a:p>
          <a:p>
            <a:pPr algn="just"/>
            <a:r>
              <a:rPr lang="en-US" b="1" dirty="0"/>
              <a:t>Classification of Shuttle Picking </a:t>
            </a:r>
            <a:r>
              <a:rPr lang="en-US" b="1" dirty="0" smtClean="0"/>
              <a:t>Mechanism</a:t>
            </a:r>
          </a:p>
          <a:p>
            <a:pPr marL="457200" indent="-457200" algn="just">
              <a:buFont typeface="+mj-lt"/>
              <a:buAutoNum type="arabicPeriod"/>
            </a:pPr>
            <a:r>
              <a:rPr lang="en-US" dirty="0"/>
              <a:t>cone </a:t>
            </a:r>
            <a:r>
              <a:rPr lang="en-US" dirty="0" smtClean="0"/>
              <a:t>over-pick mechanisms</a:t>
            </a:r>
          </a:p>
          <a:p>
            <a:pPr marL="457200" indent="-457200" algn="just">
              <a:buFont typeface="+mj-lt"/>
              <a:buAutoNum type="arabicPeriod"/>
            </a:pPr>
            <a:r>
              <a:rPr lang="en-US" dirty="0" smtClean="0"/>
              <a:t>cone </a:t>
            </a:r>
            <a:r>
              <a:rPr lang="en-US" dirty="0"/>
              <a:t>under-pick mechanisms. </a:t>
            </a:r>
            <a:endParaRPr lang="en-US" dirty="0" smtClean="0"/>
          </a:p>
          <a:p>
            <a:pPr algn="just"/>
            <a:endParaRPr lang="en-US" dirty="0"/>
          </a:p>
          <a:p>
            <a:r>
              <a:rPr lang="en-US" b="1" u="sng" dirty="0"/>
              <a:t>Cone Over-Pick Mechanism</a:t>
            </a:r>
            <a:endParaRPr lang="en-US" u="sng" dirty="0" smtClean="0"/>
          </a:p>
        </p:txBody>
      </p:sp>
      <p:sp>
        <p:nvSpPr>
          <p:cNvPr id="4" name="Rectangle 3"/>
          <p:cNvSpPr/>
          <p:nvPr/>
        </p:nvSpPr>
        <p:spPr>
          <a:xfrm>
            <a:off x="160984" y="4071751"/>
            <a:ext cx="11870029" cy="2677656"/>
          </a:xfrm>
          <a:prstGeom prst="rect">
            <a:avLst/>
          </a:prstGeom>
        </p:spPr>
        <p:txBody>
          <a:bodyPr wrap="square">
            <a:spAutoFit/>
          </a:bodyPr>
          <a:lstStyle/>
          <a:p>
            <a:pPr marL="342900" indent="-342900">
              <a:buFont typeface="Arial" panose="020B0604020202020204" pitchFamily="34" charset="0"/>
              <a:buChar char="•"/>
            </a:pPr>
            <a:r>
              <a:rPr lang="en-US" sz="2400" dirty="0" smtClean="0"/>
              <a:t>A picking cam attached to bottom shaft displaces the cone (picking cone) which is attached with the upright picking shaft. </a:t>
            </a:r>
          </a:p>
          <a:p>
            <a:pPr marL="342900" indent="-342900">
              <a:buFont typeface="Arial" panose="020B0604020202020204" pitchFamily="34" charset="0"/>
              <a:buChar char="•"/>
            </a:pPr>
            <a:r>
              <a:rPr lang="en-US" sz="2400" dirty="0"/>
              <a:t>This causes rotation of the picking shaft</a:t>
            </a:r>
            <a:r>
              <a:rPr lang="en-US" sz="2400" dirty="0" smtClean="0"/>
              <a:t>.</a:t>
            </a:r>
          </a:p>
          <a:p>
            <a:pPr marL="342900" indent="-342900">
              <a:buFont typeface="Arial" panose="020B0604020202020204" pitchFamily="34" charset="0"/>
              <a:buChar char="•"/>
            </a:pPr>
            <a:r>
              <a:rPr lang="en-US" sz="2400" dirty="0"/>
              <a:t>As a result, the picking stick, which is attached to the uppermost end of picking shaft, swing in a horizontal plane over the loom and transmits the motion to shuttle through picking strap and picker guided by a spindle</a:t>
            </a:r>
            <a:r>
              <a:rPr lang="en-US" sz="2400" dirty="0" smtClean="0"/>
              <a: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1152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498" y="112735"/>
            <a:ext cx="11808854" cy="4351338"/>
          </a:xfrm>
        </p:spPr>
        <p:txBody>
          <a:bodyPr>
            <a:normAutofit/>
          </a:bodyPr>
          <a:lstStyle/>
          <a:p>
            <a:r>
              <a:rPr lang="en-US" sz="2400" dirty="0" smtClean="0"/>
              <a:t>The product of </a:t>
            </a:r>
            <a:r>
              <a:rPr lang="en-US" sz="2400" i="1" dirty="0" smtClean="0"/>
              <a:t>P</a:t>
            </a:r>
            <a:r>
              <a:rPr lang="en-US" sz="2400" dirty="0" smtClean="0"/>
              <a:t> and </a:t>
            </a:r>
            <a:r>
              <a:rPr lang="en-US" sz="2400" i="1" dirty="0" smtClean="0"/>
              <a:t>(R+L) </a:t>
            </a:r>
            <a:r>
              <a:rPr lang="en-US" sz="2400" dirty="0" smtClean="0"/>
              <a:t>is known as the Weft Insertion Rate (WIR), which is a measure of loom productivity. Unit of WIR is m/min.</a:t>
            </a:r>
          </a:p>
          <a:p>
            <a:r>
              <a:rPr lang="en-US" sz="2400" dirty="0"/>
              <a:t>From </a:t>
            </a:r>
            <a:r>
              <a:rPr lang="en-US" sz="2400" b="1" dirty="0"/>
              <a:t>Equation 4</a:t>
            </a:r>
            <a:r>
              <a:rPr lang="en-US" sz="2400" dirty="0"/>
              <a:t>, for a given </a:t>
            </a:r>
            <a:r>
              <a:rPr lang="en-US" sz="2400" i="1" dirty="0"/>
              <a:t>v</a:t>
            </a:r>
            <a:r>
              <a:rPr lang="en-US" sz="2400" dirty="0"/>
              <a:t> and θ, we have</a:t>
            </a:r>
            <a:r>
              <a:rPr lang="en-US" sz="2400" dirty="0" smtClean="0"/>
              <a:t>:</a:t>
            </a:r>
          </a:p>
          <a:p>
            <a:endParaRPr lang="en-US" sz="2400" dirty="0"/>
          </a:p>
          <a:p>
            <a:endParaRPr lang="en-US" sz="2400" dirty="0" smtClean="0"/>
          </a:p>
          <a:p>
            <a:r>
              <a:rPr lang="en-US" sz="2400" dirty="0"/>
              <a:t>However, this theoretical relationship largely deviates from the actual practices</a:t>
            </a:r>
            <a:r>
              <a:rPr lang="en-US" sz="2400" dirty="0" smtClean="0"/>
              <a:t>.</a:t>
            </a:r>
          </a:p>
          <a:p>
            <a:r>
              <a:rPr lang="en-US" sz="2400" dirty="0"/>
              <a:t>A good approximation of the relationship between the loom speed and loom width can be expressed by using the inverse-square-root </a:t>
            </a:r>
            <a:r>
              <a:rPr lang="en-US" sz="2400" dirty="0" smtClean="0"/>
              <a:t>rule, i.e.</a:t>
            </a:r>
            <a:endParaRPr lang="en-US" sz="2400" dirty="0"/>
          </a:p>
        </p:txBody>
      </p:sp>
      <p:pic>
        <p:nvPicPr>
          <p:cNvPr id="4" name="Picture 3" descr="http://nptel.ac.in/courses/116102005/Flash/m7/eq2.jpg"/>
          <p:cNvPicPr/>
          <p:nvPr/>
        </p:nvPicPr>
        <p:blipFill>
          <a:blip r:embed="rId2" cstate="print"/>
          <a:srcRect/>
          <a:stretch>
            <a:fillRect/>
          </a:stretch>
        </p:blipFill>
        <p:spPr bwMode="auto">
          <a:xfrm>
            <a:off x="3543282" y="1395152"/>
            <a:ext cx="5763850" cy="485163"/>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077122" y="4008836"/>
            <a:ext cx="5295612" cy="455237"/>
          </a:xfrm>
          <a:prstGeom prst="rect">
            <a:avLst/>
          </a:prstGeom>
        </p:spPr>
      </p:pic>
      <p:pic>
        <p:nvPicPr>
          <p:cNvPr id="6" name="Picture 5"/>
          <p:cNvPicPr>
            <a:picLocks noChangeAspect="1"/>
          </p:cNvPicPr>
          <p:nvPr/>
        </p:nvPicPr>
        <p:blipFill>
          <a:blip r:embed="rId4"/>
          <a:stretch>
            <a:fillRect/>
          </a:stretch>
        </p:blipFill>
        <p:spPr>
          <a:xfrm>
            <a:off x="7281358" y="3162732"/>
            <a:ext cx="4910642" cy="3695268"/>
          </a:xfrm>
          <a:prstGeom prst="rect">
            <a:avLst/>
          </a:prstGeom>
        </p:spPr>
      </p:pic>
    </p:spTree>
    <p:extLst>
      <p:ext uri="{BB962C8B-B14F-4D97-AF65-F5344CB8AC3E}">
        <p14:creationId xmlns:p14="http://schemas.microsoft.com/office/powerpoint/2010/main" val="142089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13" y="403762"/>
            <a:ext cx="3643648" cy="265939"/>
          </a:xfrm>
        </p:spPr>
        <p:txBody>
          <a:bodyPr>
            <a:normAutofit fontScale="90000"/>
          </a:bodyPr>
          <a:lstStyle/>
          <a:p>
            <a:pPr algn="ctr"/>
            <a:r>
              <a:rPr lang="en-US" b="1" u="sng" dirty="0" smtClean="0"/>
              <a:t>Power Required for Picking</a:t>
            </a:r>
            <a:endParaRPr lang="en-US" b="1" u="sng" dirty="0"/>
          </a:p>
        </p:txBody>
      </p:sp>
      <p:sp>
        <p:nvSpPr>
          <p:cNvPr id="3" name="Content Placeholder 2"/>
          <p:cNvSpPr>
            <a:spLocks noGrp="1"/>
          </p:cNvSpPr>
          <p:nvPr>
            <p:ph idx="1"/>
          </p:nvPr>
        </p:nvSpPr>
        <p:spPr>
          <a:xfrm>
            <a:off x="142741" y="1645320"/>
            <a:ext cx="3450465" cy="750150"/>
          </a:xfrm>
        </p:spPr>
        <p:txBody>
          <a:bodyPr>
            <a:noAutofit/>
          </a:bodyPr>
          <a:lstStyle/>
          <a:p>
            <a:r>
              <a:rPr lang="en-US" sz="2400" dirty="0" smtClean="0"/>
              <a:t>The energy used to accelerate the shuttle is equal to its kinetic energy when it leaves the picker.</a:t>
            </a:r>
            <a:endParaRPr lang="en-US" sz="2400" dirty="0"/>
          </a:p>
        </p:txBody>
      </p:sp>
      <p:pic>
        <p:nvPicPr>
          <p:cNvPr id="4" name="Picture 3"/>
          <p:cNvPicPr>
            <a:picLocks noChangeAspect="1"/>
          </p:cNvPicPr>
          <p:nvPr/>
        </p:nvPicPr>
        <p:blipFill>
          <a:blip r:embed="rId2"/>
          <a:stretch>
            <a:fillRect/>
          </a:stretch>
        </p:blipFill>
        <p:spPr>
          <a:xfrm>
            <a:off x="4454441" y="0"/>
            <a:ext cx="7737559" cy="6542468"/>
          </a:xfrm>
          <a:prstGeom prst="rect">
            <a:avLst/>
          </a:prstGeom>
        </p:spPr>
      </p:pic>
    </p:spTree>
    <p:extLst>
      <p:ext uri="{BB962C8B-B14F-4D97-AF65-F5344CB8AC3E}">
        <p14:creationId xmlns:p14="http://schemas.microsoft.com/office/powerpoint/2010/main" val="108702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0"/>
            <a:ext cx="10515600" cy="433365"/>
          </a:xfrm>
        </p:spPr>
        <p:txBody>
          <a:bodyPr>
            <a:normAutofit fontScale="90000"/>
          </a:bodyPr>
          <a:lstStyle/>
          <a:p>
            <a:pPr algn="ctr"/>
            <a:r>
              <a:rPr lang="en-US" b="1" dirty="0"/>
              <a:t>Picking</a:t>
            </a:r>
            <a:endParaRPr lang="en-US" dirty="0"/>
          </a:p>
        </p:txBody>
      </p:sp>
      <p:sp>
        <p:nvSpPr>
          <p:cNvPr id="3" name="Content Placeholder 2"/>
          <p:cNvSpPr>
            <a:spLocks noGrp="1"/>
          </p:cNvSpPr>
          <p:nvPr>
            <p:ph idx="1"/>
          </p:nvPr>
        </p:nvSpPr>
        <p:spPr>
          <a:xfrm>
            <a:off x="128788" y="692284"/>
            <a:ext cx="11964473" cy="2707739"/>
          </a:xfrm>
        </p:spPr>
        <p:txBody>
          <a:bodyPr>
            <a:normAutofit/>
          </a:bodyPr>
          <a:lstStyle/>
          <a:p>
            <a:r>
              <a:rPr lang="en-US" sz="2400" dirty="0"/>
              <a:t>The objective of the shuttle checking is to retard the shuttle nullifying its kinetic energy to zero</a:t>
            </a:r>
            <a:r>
              <a:rPr lang="en-US" sz="2400" dirty="0" smtClean="0"/>
              <a:t>.</a:t>
            </a:r>
          </a:p>
          <a:p>
            <a:pPr marL="0" indent="0">
              <a:buNone/>
            </a:pPr>
            <a:r>
              <a:rPr lang="en-US" sz="2400" b="1" dirty="0" smtClean="0"/>
              <a:t>Mechanism</a:t>
            </a:r>
          </a:p>
          <a:p>
            <a:r>
              <a:rPr lang="en-US" sz="2400" dirty="0" smtClean="0"/>
              <a:t>The </a:t>
            </a:r>
            <a:r>
              <a:rPr lang="en-US" sz="2400" dirty="0"/>
              <a:t>incoming shuttle gets rubbed on the spring loaded swell and thereby the frictional force slows down the shuttle velocity. The velocity of the incoming shuttle is reduced around 30% by the action of swell. The shuttle is finally stopped as it collides with the picker, which is cushioned by a suitable buffer system.</a:t>
            </a:r>
            <a:endParaRPr lang="en-US" sz="2400" b="1" dirty="0" smtClean="0"/>
          </a:p>
          <a:p>
            <a:endParaRPr lang="en-US" sz="2400" dirty="0"/>
          </a:p>
        </p:txBody>
      </p:sp>
      <p:pic>
        <p:nvPicPr>
          <p:cNvPr id="4" name="Picture 3" descr="http://nptel.ac.in/courses/116102005/Flash/m7/fig7.19.jpg"/>
          <p:cNvPicPr/>
          <p:nvPr/>
        </p:nvPicPr>
        <p:blipFill>
          <a:blip r:embed="rId2" cstate="print"/>
          <a:srcRect/>
          <a:stretch>
            <a:fillRect/>
          </a:stretch>
        </p:blipFill>
        <p:spPr bwMode="auto">
          <a:xfrm>
            <a:off x="5164428" y="3400023"/>
            <a:ext cx="6454923" cy="3361385"/>
          </a:xfrm>
          <a:prstGeom prst="rect">
            <a:avLst/>
          </a:prstGeom>
          <a:noFill/>
          <a:ln w="9525">
            <a:noFill/>
            <a:miter lim="800000"/>
            <a:headEnd/>
            <a:tailEnd/>
          </a:ln>
        </p:spPr>
      </p:pic>
    </p:spTree>
    <p:extLst>
      <p:ext uri="{BB962C8B-B14F-4D97-AF65-F5344CB8AC3E}">
        <p14:creationId xmlns:p14="http://schemas.microsoft.com/office/powerpoint/2010/main" val="327471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0"/>
            <a:ext cx="10515600" cy="433365"/>
          </a:xfrm>
        </p:spPr>
        <p:txBody>
          <a:bodyPr>
            <a:normAutofit fontScale="90000"/>
          </a:bodyPr>
          <a:lstStyle/>
          <a:p>
            <a:pPr algn="ctr"/>
            <a:r>
              <a:rPr lang="en-US" b="1" dirty="0"/>
              <a:t>Beat up </a:t>
            </a:r>
            <a:endParaRPr lang="en-US" dirty="0"/>
          </a:p>
        </p:txBody>
      </p:sp>
      <p:sp>
        <p:nvSpPr>
          <p:cNvPr id="3" name="Content Placeholder 2"/>
          <p:cNvSpPr>
            <a:spLocks noGrp="1"/>
          </p:cNvSpPr>
          <p:nvPr>
            <p:ph idx="1"/>
          </p:nvPr>
        </p:nvSpPr>
        <p:spPr>
          <a:xfrm>
            <a:off x="128789" y="692284"/>
            <a:ext cx="6593984" cy="6165716"/>
          </a:xfrm>
        </p:spPr>
        <p:txBody>
          <a:bodyPr>
            <a:normAutofit/>
          </a:bodyPr>
          <a:lstStyle/>
          <a:p>
            <a:pPr lvl="0"/>
            <a:r>
              <a:rPr lang="en-US" sz="2400" dirty="0"/>
              <a:t>To push the newly inserted pick up to the cloth fell</a:t>
            </a:r>
          </a:p>
          <a:p>
            <a:r>
              <a:rPr lang="en-US" sz="2400" dirty="0"/>
              <a:t>To ensure uniform pick spacing in the </a:t>
            </a:r>
            <a:r>
              <a:rPr lang="en-US" sz="2400" dirty="0" smtClean="0"/>
              <a:t>fabric</a:t>
            </a:r>
          </a:p>
          <a:p>
            <a:pPr marL="0" indent="0">
              <a:buNone/>
            </a:pPr>
            <a:r>
              <a:rPr lang="en-US" sz="2400" b="1" dirty="0" err="1" smtClean="0"/>
              <a:t>Sley</a:t>
            </a:r>
            <a:r>
              <a:rPr lang="en-US" sz="2400" b="1" dirty="0" smtClean="0"/>
              <a:t> Motion</a:t>
            </a:r>
          </a:p>
          <a:p>
            <a:r>
              <a:rPr lang="en-US" sz="2400" dirty="0"/>
              <a:t>Beat-up is done by the reed which is carried by the </a:t>
            </a:r>
            <a:r>
              <a:rPr lang="en-US" sz="2400" dirty="0" err="1"/>
              <a:t>sley</a:t>
            </a:r>
            <a:r>
              <a:rPr lang="en-US" sz="2400" dirty="0"/>
              <a:t>. </a:t>
            </a:r>
            <a:endParaRPr lang="en-US" sz="2400" dirty="0" smtClean="0"/>
          </a:p>
          <a:p>
            <a:r>
              <a:rPr lang="en-US" sz="2400" dirty="0" err="1" smtClean="0"/>
              <a:t>Sley</a:t>
            </a:r>
            <a:r>
              <a:rPr lang="en-US" sz="2400" dirty="0" smtClean="0"/>
              <a:t> </a:t>
            </a:r>
            <a:r>
              <a:rPr lang="en-US" sz="2400" dirty="0"/>
              <a:t>derives its rectilinear reciprocating motion from the rotating crank shaft through the connections of crank and crank arm which makes a four-bar linkage mechanism</a:t>
            </a:r>
            <a:r>
              <a:rPr lang="en-US" sz="2400" dirty="0" smtClean="0"/>
              <a:t>.</a:t>
            </a:r>
          </a:p>
          <a:p>
            <a:r>
              <a:rPr lang="en-US" sz="2400" dirty="0" smtClean="0"/>
              <a:t> Radius of the crank = OA= r, lengthy of the crank arm= AB =l</a:t>
            </a:r>
            <a:endParaRPr lang="en-US" sz="2400" dirty="0"/>
          </a:p>
        </p:txBody>
      </p:sp>
      <p:pic>
        <p:nvPicPr>
          <p:cNvPr id="5" name="Picture 4" descr="http://nptel.ac.in/courses/116102005/Flash/m8/fig8.1.jpg"/>
          <p:cNvPicPr/>
          <p:nvPr/>
        </p:nvPicPr>
        <p:blipFill>
          <a:blip r:embed="rId2" cstate="print"/>
          <a:srcRect/>
          <a:stretch>
            <a:fillRect/>
          </a:stretch>
        </p:blipFill>
        <p:spPr bwMode="auto">
          <a:xfrm>
            <a:off x="8753340" y="0"/>
            <a:ext cx="3438660" cy="3209098"/>
          </a:xfrm>
          <a:prstGeom prst="rect">
            <a:avLst/>
          </a:prstGeom>
          <a:noFill/>
          <a:ln w="9525">
            <a:noFill/>
            <a:miter lim="800000"/>
            <a:headEnd/>
            <a:tailEnd/>
          </a:ln>
        </p:spPr>
      </p:pic>
      <p:pic>
        <p:nvPicPr>
          <p:cNvPr id="6" name="Picture 5" descr="http://nptel.ac.in/courses/116102005/Flash/m8/fig8.2.jpg"/>
          <p:cNvPicPr/>
          <p:nvPr/>
        </p:nvPicPr>
        <p:blipFill>
          <a:blip r:embed="rId3" cstate="print"/>
          <a:srcRect/>
          <a:stretch>
            <a:fillRect/>
          </a:stretch>
        </p:blipFill>
        <p:spPr bwMode="auto">
          <a:xfrm>
            <a:off x="6507793" y="3209098"/>
            <a:ext cx="5684207" cy="3288338"/>
          </a:xfrm>
          <a:prstGeom prst="rect">
            <a:avLst/>
          </a:prstGeom>
          <a:noFill/>
          <a:ln w="9525">
            <a:noFill/>
            <a:miter lim="800000"/>
            <a:headEnd/>
            <a:tailEnd/>
          </a:ln>
        </p:spPr>
      </p:pic>
    </p:spTree>
    <p:extLst>
      <p:ext uri="{BB962C8B-B14F-4D97-AF65-F5344CB8AC3E}">
        <p14:creationId xmlns:p14="http://schemas.microsoft.com/office/powerpoint/2010/main" val="154012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49275"/>
          </a:xfrm>
        </p:spPr>
        <p:txBody>
          <a:bodyPr>
            <a:normAutofit fontScale="90000"/>
          </a:bodyPr>
          <a:lstStyle/>
          <a:p>
            <a:pPr algn="ctr"/>
            <a:r>
              <a:rPr lang="en-US" b="1" dirty="0" err="1"/>
              <a:t>Sley</a:t>
            </a:r>
            <a:r>
              <a:rPr lang="en-US" b="1" dirty="0"/>
              <a:t> Eccentricity</a:t>
            </a:r>
            <a:endParaRPr lang="en-US" dirty="0"/>
          </a:p>
        </p:txBody>
      </p:sp>
      <p:sp>
        <p:nvSpPr>
          <p:cNvPr id="3" name="Content Placeholder 2"/>
          <p:cNvSpPr>
            <a:spLocks noGrp="1"/>
          </p:cNvSpPr>
          <p:nvPr>
            <p:ph idx="1"/>
          </p:nvPr>
        </p:nvSpPr>
        <p:spPr>
          <a:xfrm>
            <a:off x="271530" y="988498"/>
            <a:ext cx="11821732" cy="4351338"/>
          </a:xfrm>
        </p:spPr>
        <p:txBody>
          <a:bodyPr>
            <a:normAutofit/>
          </a:bodyPr>
          <a:lstStyle/>
          <a:p>
            <a:r>
              <a:rPr lang="en-US" sz="2400" dirty="0"/>
              <a:t>As </a:t>
            </a:r>
            <a:r>
              <a:rPr lang="en-US" sz="2400" dirty="0" err="1"/>
              <a:t>sley</a:t>
            </a:r>
            <a:r>
              <a:rPr lang="en-US" sz="2400" dirty="0"/>
              <a:t> motion deviates from SHM, </a:t>
            </a:r>
            <a:endParaRPr lang="en-US" sz="2400" dirty="0" smtClean="0"/>
          </a:p>
          <a:p>
            <a:r>
              <a:rPr lang="en-US" sz="2400" dirty="0" smtClean="0"/>
              <a:t>during </a:t>
            </a:r>
            <a:r>
              <a:rPr lang="en-US" sz="2400" dirty="0"/>
              <a:t>its backward </a:t>
            </a:r>
            <a:r>
              <a:rPr lang="en-US" sz="2400" dirty="0" smtClean="0"/>
              <a:t>journey, </a:t>
            </a:r>
            <a:r>
              <a:rPr lang="en-US" sz="2400" dirty="0" err="1"/>
              <a:t>sley</a:t>
            </a:r>
            <a:r>
              <a:rPr lang="en-US" sz="2400" dirty="0"/>
              <a:t> covers more displacement from rotation of crank shaft than the rotation of crankshaft. </a:t>
            </a:r>
            <a:endParaRPr lang="en-US" sz="2400" dirty="0" smtClean="0"/>
          </a:p>
          <a:p>
            <a:r>
              <a:rPr lang="en-US" sz="2400" dirty="0" smtClean="0"/>
              <a:t>Similarly </a:t>
            </a:r>
            <a:r>
              <a:rPr lang="en-US" sz="2400" dirty="0"/>
              <a:t>during its forward journey, </a:t>
            </a:r>
            <a:r>
              <a:rPr lang="en-US" sz="2400" dirty="0" err="1"/>
              <a:t>sley</a:t>
            </a:r>
            <a:r>
              <a:rPr lang="en-US" sz="2400" dirty="0"/>
              <a:t> covers less displacement from rotation of crankshaft than the rotation of crankshaft. </a:t>
            </a:r>
            <a:endParaRPr lang="en-US" sz="2400" dirty="0" smtClean="0"/>
          </a:p>
          <a:p>
            <a:r>
              <a:rPr lang="en-US" sz="2400" dirty="0" smtClean="0"/>
              <a:t>This </a:t>
            </a:r>
            <a:r>
              <a:rPr lang="en-US" sz="2400" dirty="0"/>
              <a:t>difference in the </a:t>
            </a:r>
            <a:r>
              <a:rPr lang="en-US" sz="2400" dirty="0" err="1"/>
              <a:t>sley</a:t>
            </a:r>
            <a:r>
              <a:rPr lang="en-US" sz="2400" dirty="0"/>
              <a:t> displacement during its backward and forward movement is termed as </a:t>
            </a:r>
            <a:r>
              <a:rPr lang="en-US" sz="2400" dirty="0" err="1"/>
              <a:t>sley</a:t>
            </a:r>
            <a:r>
              <a:rPr lang="en-US" sz="2400" dirty="0"/>
              <a:t> eccentricity</a:t>
            </a:r>
            <a:endParaRPr lang="en-US" sz="2400" dirty="0"/>
          </a:p>
        </p:txBody>
      </p:sp>
    </p:spTree>
    <p:extLst>
      <p:ext uri="{BB962C8B-B14F-4D97-AF65-F5344CB8AC3E}">
        <p14:creationId xmlns:p14="http://schemas.microsoft.com/office/powerpoint/2010/main" val="113307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492"/>
            <a:ext cx="6769962" cy="6719508"/>
          </a:xfrm>
        </p:spPr>
        <p:txBody>
          <a:bodyPr>
            <a:normAutofit fontScale="92500" lnSpcReduction="20000"/>
          </a:bodyPr>
          <a:lstStyle/>
          <a:p>
            <a:r>
              <a:rPr lang="en-US" sz="2400" dirty="0" smtClean="0"/>
              <a:t>Here picker is constrained by the spindle to move in a straight line which otherwise would have followed a path of arc. </a:t>
            </a:r>
          </a:p>
          <a:p>
            <a:r>
              <a:rPr lang="en-US" sz="2400" dirty="0"/>
              <a:t>Moreover, pairs of picking cam and follower installed at either end of the loom have seldom ensured picking of equal strength (force</a:t>
            </a:r>
            <a:r>
              <a:rPr lang="en-US" sz="2400" dirty="0" smtClean="0"/>
              <a:t>).</a:t>
            </a:r>
          </a:p>
          <a:p>
            <a:r>
              <a:rPr lang="en-US" sz="2400" dirty="0"/>
              <a:t>F</a:t>
            </a:r>
            <a:r>
              <a:rPr lang="en-US" sz="2400" dirty="0" smtClean="0"/>
              <a:t>requent </a:t>
            </a:r>
            <a:r>
              <a:rPr lang="en-US" sz="2400" dirty="0"/>
              <a:t>adjustment of picking-strap or picking cam and nose </a:t>
            </a:r>
            <a:r>
              <a:rPr lang="en-US" sz="2400" dirty="0" smtClean="0"/>
              <a:t>settings is required.</a:t>
            </a:r>
          </a:p>
          <a:p>
            <a:pPr marL="0" indent="0">
              <a:buNone/>
            </a:pPr>
            <a:r>
              <a:rPr lang="en-US" sz="2400" b="1" u="sng" dirty="0"/>
              <a:t>Possible Adjustments for Strength and Timing of </a:t>
            </a:r>
            <a:r>
              <a:rPr lang="en-US" sz="2400" b="1" u="sng" dirty="0" smtClean="0"/>
              <a:t>Over-Pick</a:t>
            </a:r>
          </a:p>
          <a:p>
            <a:r>
              <a:rPr lang="en-US" sz="2400" dirty="0"/>
              <a:t>Shortening picking-strap increases the shuttle speed, but timing of picking advances</a:t>
            </a:r>
            <a:r>
              <a:rPr lang="en-US" sz="2400" dirty="0" smtClean="0"/>
              <a:t>.</a:t>
            </a:r>
          </a:p>
          <a:p>
            <a:r>
              <a:rPr lang="en-US" sz="2400" dirty="0"/>
              <a:t>The picking tappet can be turned over bottom shaft for the adjustment of picking timing</a:t>
            </a:r>
            <a:r>
              <a:rPr lang="en-US" sz="2400" dirty="0" smtClean="0"/>
              <a:t>.</a:t>
            </a:r>
          </a:p>
          <a:p>
            <a:r>
              <a:rPr lang="en-US" sz="2400" dirty="0"/>
              <a:t>Lowering the picking cone in the slot increases the shuttle speed but timing of picking is </a:t>
            </a:r>
            <a:r>
              <a:rPr lang="en-US" sz="2400" dirty="0" smtClean="0"/>
              <a:t>delayed.</a:t>
            </a:r>
          </a:p>
          <a:p>
            <a:pPr lvl="0"/>
            <a:r>
              <a:rPr lang="en-US" sz="2400" dirty="0"/>
              <a:t>Angular adjustment between picking shaft and picking stick also changes shuttle speed and timing (unpredictable</a:t>
            </a:r>
            <a:r>
              <a:rPr lang="en-US" sz="2400" dirty="0" smtClean="0"/>
              <a:t>).</a:t>
            </a:r>
          </a:p>
          <a:p>
            <a:pPr lvl="0"/>
            <a:r>
              <a:rPr lang="en-US" sz="2400" dirty="0"/>
              <a:t>Large change in shuttle speed for wider loom can be achieved by changing either nose bit or the entire picking cam.</a:t>
            </a:r>
          </a:p>
          <a:p>
            <a:endParaRPr lang="en-US" sz="2400" dirty="0"/>
          </a:p>
          <a:p>
            <a:pPr marL="0" indent="0">
              <a:buNone/>
            </a:pPr>
            <a:endParaRPr lang="en-US" sz="2400" u="sng" dirty="0"/>
          </a:p>
        </p:txBody>
      </p:sp>
      <p:pic>
        <p:nvPicPr>
          <p:cNvPr id="4" name="Picture 3"/>
          <p:cNvPicPr>
            <a:picLocks noChangeAspect="1"/>
          </p:cNvPicPr>
          <p:nvPr/>
        </p:nvPicPr>
        <p:blipFill>
          <a:blip r:embed="rId2"/>
          <a:stretch>
            <a:fillRect/>
          </a:stretch>
        </p:blipFill>
        <p:spPr>
          <a:xfrm>
            <a:off x="6769962" y="-1"/>
            <a:ext cx="5422037" cy="6806577"/>
          </a:xfrm>
          <a:prstGeom prst="rect">
            <a:avLst/>
          </a:prstGeom>
        </p:spPr>
      </p:pic>
    </p:spTree>
    <p:extLst>
      <p:ext uri="{BB962C8B-B14F-4D97-AF65-F5344CB8AC3E}">
        <p14:creationId xmlns:p14="http://schemas.microsoft.com/office/powerpoint/2010/main" val="61461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08" y="193183"/>
            <a:ext cx="10515600" cy="356092"/>
          </a:xfrm>
        </p:spPr>
        <p:txBody>
          <a:bodyPr>
            <a:noAutofit/>
          </a:bodyPr>
          <a:lstStyle/>
          <a:p>
            <a:pPr algn="ctr"/>
            <a:r>
              <a:rPr lang="en-US" sz="2400" b="1" u="sng" dirty="0" smtClean="0"/>
              <a:t>Cone Under-Pick Mechanism</a:t>
            </a:r>
            <a:endParaRPr lang="en-US" sz="2400" b="1" u="sng" dirty="0"/>
          </a:p>
        </p:txBody>
      </p:sp>
      <p:sp>
        <p:nvSpPr>
          <p:cNvPr id="3" name="Content Placeholder 2"/>
          <p:cNvSpPr>
            <a:spLocks noGrp="1"/>
          </p:cNvSpPr>
          <p:nvPr>
            <p:ph idx="1"/>
          </p:nvPr>
        </p:nvSpPr>
        <p:spPr>
          <a:xfrm>
            <a:off x="116983" y="193183"/>
            <a:ext cx="3424708" cy="6490952"/>
          </a:xfrm>
        </p:spPr>
        <p:txBody>
          <a:bodyPr>
            <a:normAutofit lnSpcReduction="10000"/>
          </a:bodyPr>
          <a:lstStyle/>
          <a:p>
            <a:r>
              <a:rPr lang="en-US" sz="2400" dirty="0" smtClean="0"/>
              <a:t>a picking cam attached to bottom shaft displaces the cone turning the picking shaft (side shaft) located horizontally. </a:t>
            </a:r>
          </a:p>
          <a:p>
            <a:r>
              <a:rPr lang="en-US" sz="2400" dirty="0"/>
              <a:t>The other end of the picking shaft is connected with upright picking stick through the picking strap (lug strap</a:t>
            </a:r>
            <a:r>
              <a:rPr lang="en-US" sz="2400" dirty="0" smtClean="0"/>
              <a:t>).</a:t>
            </a:r>
          </a:p>
          <a:p>
            <a:r>
              <a:rPr lang="en-US" sz="2400" dirty="0"/>
              <a:t>This causes the picking stick to move in a vertical plane and transmits the motion to shuttle by the picker attached at the upper end of it.</a:t>
            </a:r>
          </a:p>
        </p:txBody>
      </p:sp>
      <p:pic>
        <p:nvPicPr>
          <p:cNvPr id="4" name="Picture 3"/>
          <p:cNvPicPr>
            <a:picLocks noChangeAspect="1"/>
          </p:cNvPicPr>
          <p:nvPr/>
        </p:nvPicPr>
        <p:blipFill>
          <a:blip r:embed="rId2"/>
          <a:stretch>
            <a:fillRect/>
          </a:stretch>
        </p:blipFill>
        <p:spPr>
          <a:xfrm>
            <a:off x="3356050" y="549275"/>
            <a:ext cx="8706839" cy="5853093"/>
          </a:xfrm>
          <a:prstGeom prst="rect">
            <a:avLst/>
          </a:prstGeom>
        </p:spPr>
      </p:pic>
    </p:spTree>
    <p:extLst>
      <p:ext uri="{BB962C8B-B14F-4D97-AF65-F5344CB8AC3E}">
        <p14:creationId xmlns:p14="http://schemas.microsoft.com/office/powerpoint/2010/main" val="32389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892" y="112734"/>
            <a:ext cx="11770217" cy="6745265"/>
          </a:xfrm>
        </p:spPr>
        <p:txBody>
          <a:bodyPr>
            <a:normAutofit/>
          </a:bodyPr>
          <a:lstStyle/>
          <a:p>
            <a:r>
              <a:rPr lang="en-US" sz="2400" dirty="0" smtClean="0"/>
              <a:t>In this system the picking stick and other appendages are located below the shuttle trajectory while picking cams and follower, as usual, below the loom and driven from bottom shaft. </a:t>
            </a:r>
          </a:p>
          <a:p>
            <a:r>
              <a:rPr lang="en-US" sz="2400" dirty="0"/>
              <a:t>The system is naturally suitable for automatic looms. </a:t>
            </a:r>
            <a:endParaRPr lang="en-US" sz="2400" dirty="0" smtClean="0"/>
          </a:p>
          <a:p>
            <a:r>
              <a:rPr lang="en-US" sz="2400" dirty="0" smtClean="0"/>
              <a:t>Here </a:t>
            </a:r>
            <a:r>
              <a:rPr lang="en-US" sz="2400" dirty="0"/>
              <a:t>picker slides over its spindle and picking timing is regulated by cam adjustment like in over pick motion. </a:t>
            </a:r>
            <a:endParaRPr lang="en-US" sz="2400" dirty="0" smtClean="0"/>
          </a:p>
          <a:p>
            <a:r>
              <a:rPr lang="en-US" sz="2400" dirty="0" smtClean="0"/>
              <a:t>An </a:t>
            </a:r>
            <a:r>
              <a:rPr lang="en-US" sz="2400" dirty="0"/>
              <a:t>almost inextensible lug strap allows shuttle speed adjustment by either raising or lowering it around picking stick. </a:t>
            </a:r>
            <a:endParaRPr lang="en-US" sz="2400" dirty="0" smtClean="0"/>
          </a:p>
          <a:p>
            <a:r>
              <a:rPr lang="en-US" sz="2400" dirty="0" smtClean="0"/>
              <a:t>Absence </a:t>
            </a:r>
            <a:r>
              <a:rPr lang="en-US" sz="2400" dirty="0"/>
              <a:t>of stretchable parts in under-pick system ensures the retention of correct setting over long period in contrast with the cone over-pick mechanism</a:t>
            </a:r>
            <a:r>
              <a:rPr lang="en-US" sz="2400" dirty="0" smtClean="0"/>
              <a:t>.</a:t>
            </a:r>
          </a:p>
          <a:p>
            <a:pPr marL="0" indent="0">
              <a:buNone/>
            </a:pPr>
            <a:r>
              <a:rPr lang="en-US" sz="2400" b="1" dirty="0"/>
              <a:t>Possible Adjustments for Strength and Timing of </a:t>
            </a:r>
            <a:r>
              <a:rPr lang="en-US" sz="2400" b="1" dirty="0" smtClean="0"/>
              <a:t>under-Pick</a:t>
            </a:r>
          </a:p>
          <a:p>
            <a:pPr lvl="0"/>
            <a:r>
              <a:rPr lang="en-US" sz="2400" dirty="0"/>
              <a:t>Timing of picking is changed by turning the cam on the bottom shaft.</a:t>
            </a:r>
          </a:p>
          <a:p>
            <a:pPr lvl="0"/>
            <a:r>
              <a:rPr lang="en-US" sz="2400" dirty="0"/>
              <a:t>Raising and lowering of the lug strap (picking strap) reduces and increases shuttle velocity respectively.</a:t>
            </a:r>
          </a:p>
          <a:p>
            <a:r>
              <a:rPr lang="en-US" sz="2400" dirty="0"/>
              <a:t>Two independent adjustments for velocity and timing of shuttle make the under-pick system less complicated.</a:t>
            </a:r>
          </a:p>
        </p:txBody>
      </p:sp>
    </p:spTree>
    <p:extLst>
      <p:ext uri="{BB962C8B-B14F-4D97-AF65-F5344CB8AC3E}">
        <p14:creationId xmlns:p14="http://schemas.microsoft.com/office/powerpoint/2010/main" val="328928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2"/>
            <a:ext cx="10515600" cy="291698"/>
          </a:xfrm>
        </p:spPr>
        <p:txBody>
          <a:bodyPr>
            <a:noAutofit/>
          </a:bodyPr>
          <a:lstStyle/>
          <a:p>
            <a:pPr algn="ctr"/>
            <a:r>
              <a:rPr lang="en-US" sz="2800" b="1" u="sng" dirty="0" smtClean="0"/>
              <a:t>Parallel Pick Mechanism: cone </a:t>
            </a:r>
            <a:r>
              <a:rPr lang="en-US" sz="2800" b="1" u="sng" dirty="0" err="1" smtClean="0"/>
              <a:t>underpick</a:t>
            </a:r>
            <a:endParaRPr lang="en-US" sz="2800" b="1" u="sng" dirty="0"/>
          </a:p>
        </p:txBody>
      </p:sp>
      <p:sp>
        <p:nvSpPr>
          <p:cNvPr id="3" name="Content Placeholder 2"/>
          <p:cNvSpPr>
            <a:spLocks noGrp="1"/>
          </p:cNvSpPr>
          <p:nvPr>
            <p:ph idx="1"/>
          </p:nvPr>
        </p:nvSpPr>
        <p:spPr>
          <a:xfrm>
            <a:off x="194255" y="743800"/>
            <a:ext cx="6399727" cy="5978972"/>
          </a:xfrm>
        </p:spPr>
        <p:txBody>
          <a:bodyPr>
            <a:normAutofit/>
          </a:bodyPr>
          <a:lstStyle/>
          <a:p>
            <a:r>
              <a:rPr lang="en-US" sz="2400" dirty="0" smtClean="0"/>
              <a:t>In a modified under-pick system, picker guiding spindle is eliminated and picker itself is kept attached to the stick.</a:t>
            </a:r>
          </a:p>
          <a:p>
            <a:r>
              <a:rPr lang="en-US" sz="2400" dirty="0"/>
              <a:t>The lower end of the stick is made to oscillate over a curvilinear shoe which rests upon a plate. </a:t>
            </a:r>
            <a:endParaRPr lang="en-US" sz="2400" dirty="0" smtClean="0"/>
          </a:p>
          <a:p>
            <a:r>
              <a:rPr lang="en-US" sz="2400" dirty="0" smtClean="0"/>
              <a:t>The </a:t>
            </a:r>
            <a:r>
              <a:rPr lang="en-US" sz="2400" dirty="0"/>
              <a:t>shoe and picker trajectory form the circumference of a </a:t>
            </a:r>
            <a:r>
              <a:rPr lang="en-US" sz="2400" dirty="0" smtClean="0"/>
              <a:t>semi-circle.</a:t>
            </a:r>
          </a:p>
          <a:p>
            <a:r>
              <a:rPr lang="en-US" sz="2400" dirty="0" smtClean="0"/>
              <a:t>This </a:t>
            </a:r>
            <a:r>
              <a:rPr lang="en-US" sz="2400" dirty="0"/>
              <a:t>ensures picker movement in a perfect straight line and hence that of the shuttle which is a prime requirement for high speed looms</a:t>
            </a:r>
            <a:r>
              <a:rPr lang="en-US" sz="2400" dirty="0" smtClean="0"/>
              <a:t>.</a:t>
            </a:r>
          </a:p>
          <a:p>
            <a:r>
              <a:rPr lang="en-US" sz="2400" dirty="0" smtClean="0"/>
              <a:t>Picking </a:t>
            </a:r>
            <a:r>
              <a:rPr lang="en-US" sz="2400" dirty="0"/>
              <a:t>stick in its extension passes through the slot of a plate and connected with loom frame through a spring for proper return.</a:t>
            </a:r>
          </a:p>
        </p:txBody>
      </p:sp>
      <p:pic>
        <p:nvPicPr>
          <p:cNvPr id="4" name="Picture 3"/>
          <p:cNvPicPr>
            <a:picLocks noChangeAspect="1"/>
          </p:cNvPicPr>
          <p:nvPr/>
        </p:nvPicPr>
        <p:blipFill>
          <a:blip r:embed="rId2"/>
          <a:stretch>
            <a:fillRect/>
          </a:stretch>
        </p:blipFill>
        <p:spPr>
          <a:xfrm>
            <a:off x="6787540" y="917460"/>
            <a:ext cx="5146882" cy="5625008"/>
          </a:xfrm>
          <a:prstGeom prst="rect">
            <a:avLst/>
          </a:prstGeom>
        </p:spPr>
      </p:pic>
    </p:spTree>
    <p:extLst>
      <p:ext uri="{BB962C8B-B14F-4D97-AF65-F5344CB8AC3E}">
        <p14:creationId xmlns:p14="http://schemas.microsoft.com/office/powerpoint/2010/main" val="79451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88" y="184821"/>
            <a:ext cx="10515600" cy="291698"/>
          </a:xfrm>
        </p:spPr>
        <p:txBody>
          <a:bodyPr>
            <a:noAutofit/>
          </a:bodyPr>
          <a:lstStyle/>
          <a:p>
            <a:pPr algn="ctr"/>
            <a:r>
              <a:rPr lang="en-US" sz="2800" b="1" u="sng" dirty="0" smtClean="0"/>
              <a:t>Link Pick Mechanism: cone </a:t>
            </a:r>
            <a:r>
              <a:rPr lang="en-US" sz="2800" b="1" u="sng" dirty="0" err="1" smtClean="0"/>
              <a:t>underpick</a:t>
            </a:r>
            <a:endParaRPr lang="en-US" sz="2800" b="1" u="sng" dirty="0"/>
          </a:p>
        </p:txBody>
      </p:sp>
      <p:sp>
        <p:nvSpPr>
          <p:cNvPr id="3" name="Content Placeholder 2"/>
          <p:cNvSpPr>
            <a:spLocks noGrp="1"/>
          </p:cNvSpPr>
          <p:nvPr>
            <p:ph idx="1"/>
          </p:nvPr>
        </p:nvSpPr>
        <p:spPr>
          <a:xfrm>
            <a:off x="194255" y="743800"/>
            <a:ext cx="7520190" cy="5978972"/>
          </a:xfrm>
        </p:spPr>
        <p:txBody>
          <a:bodyPr>
            <a:normAutofit lnSpcReduction="10000"/>
          </a:bodyPr>
          <a:lstStyle/>
          <a:p>
            <a:r>
              <a:rPr lang="en-US" sz="2400" dirty="0"/>
              <a:t>Attempt to increase loom speed further creates one unfavorable situation where contact between shoe and plate is often disrupted resulting undesirable picker movement which deflects shuttle from its right path or undue wear of it and even fly-out. </a:t>
            </a:r>
            <a:endParaRPr lang="en-US" sz="2400" dirty="0" smtClean="0"/>
          </a:p>
          <a:p>
            <a:r>
              <a:rPr lang="en-US" sz="2400" dirty="0" smtClean="0"/>
              <a:t>Modification </a:t>
            </a:r>
            <a:r>
              <a:rPr lang="en-US" sz="2400" dirty="0"/>
              <a:t>through link pick is done to overcome this </a:t>
            </a:r>
            <a:r>
              <a:rPr lang="en-US" sz="2400" dirty="0" smtClean="0"/>
              <a:t>limitation. </a:t>
            </a:r>
          </a:p>
          <a:p>
            <a:r>
              <a:rPr lang="en-US" sz="2400" dirty="0" smtClean="0"/>
              <a:t>Here </a:t>
            </a:r>
            <a:r>
              <a:rPr lang="en-US" sz="2400" dirty="0"/>
              <a:t>a metal piece (M) attached to the lower end of the picking stick. </a:t>
            </a:r>
            <a:endParaRPr lang="en-US" sz="2400" dirty="0" smtClean="0"/>
          </a:p>
          <a:p>
            <a:r>
              <a:rPr lang="en-US" sz="2400" dirty="0" smtClean="0"/>
              <a:t>M </a:t>
            </a:r>
            <a:r>
              <a:rPr lang="en-US" sz="2400" dirty="0"/>
              <a:t>connects itself to a bracket (B) fastened to the </a:t>
            </a:r>
            <a:r>
              <a:rPr lang="en-US" sz="2400" dirty="0" err="1"/>
              <a:t>sley</a:t>
            </a:r>
            <a:r>
              <a:rPr lang="en-US" sz="2400" dirty="0"/>
              <a:t> sword through two arms (A). </a:t>
            </a:r>
            <a:endParaRPr lang="en-US" sz="2400" dirty="0" smtClean="0"/>
          </a:p>
          <a:p>
            <a:r>
              <a:rPr lang="en-US" sz="2400" dirty="0" smtClean="0"/>
              <a:t>Such </a:t>
            </a:r>
            <a:r>
              <a:rPr lang="en-US" sz="2400" dirty="0"/>
              <a:t>four bar linkages are, as if, an irregular quadrilateral whose shape and sizes in relation to the length and angular movement of the picking stick, if properly designed can deliver very good result in terms of accuracy over a distance of 15-20 cm along shuttle path and truly exercises positive control in the system even at very high speed.</a:t>
            </a:r>
          </a:p>
        </p:txBody>
      </p:sp>
      <p:pic>
        <p:nvPicPr>
          <p:cNvPr id="5" name="Picture 4" descr="http://nptel.ac.in/courses/116102005/Flash/m7/fig7.9.jpg"/>
          <p:cNvPicPr/>
          <p:nvPr/>
        </p:nvPicPr>
        <p:blipFill>
          <a:blip r:embed="rId2" cstate="print"/>
          <a:srcRect/>
          <a:stretch>
            <a:fillRect/>
          </a:stretch>
        </p:blipFill>
        <p:spPr bwMode="auto">
          <a:xfrm>
            <a:off x="7521262" y="743800"/>
            <a:ext cx="4269579" cy="4485023"/>
          </a:xfrm>
          <a:prstGeom prst="rect">
            <a:avLst/>
          </a:prstGeom>
          <a:noFill/>
          <a:ln w="9525">
            <a:noFill/>
            <a:miter lim="800000"/>
            <a:headEnd/>
            <a:tailEnd/>
          </a:ln>
        </p:spPr>
      </p:pic>
    </p:spTree>
    <p:extLst>
      <p:ext uri="{BB962C8B-B14F-4D97-AF65-F5344CB8AC3E}">
        <p14:creationId xmlns:p14="http://schemas.microsoft.com/office/powerpoint/2010/main" val="291324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3"/>
            <a:ext cx="10515600" cy="265940"/>
          </a:xfrm>
        </p:spPr>
        <p:txBody>
          <a:bodyPr>
            <a:normAutofit fontScale="90000"/>
          </a:bodyPr>
          <a:lstStyle/>
          <a:p>
            <a:pPr algn="ctr"/>
            <a:r>
              <a:rPr lang="en-US" b="1" dirty="0" smtClean="0"/>
              <a:t>Shuttle Velocity and Loom Speed</a:t>
            </a:r>
            <a:endParaRPr lang="en-US" b="1" dirty="0"/>
          </a:p>
        </p:txBody>
      </p:sp>
      <p:sp>
        <p:nvSpPr>
          <p:cNvPr id="3" name="Content Placeholder 2"/>
          <p:cNvSpPr>
            <a:spLocks noGrp="1"/>
          </p:cNvSpPr>
          <p:nvPr>
            <p:ph idx="1"/>
          </p:nvPr>
        </p:nvSpPr>
        <p:spPr>
          <a:xfrm>
            <a:off x="258650" y="988498"/>
            <a:ext cx="10515600" cy="4351338"/>
          </a:xfrm>
        </p:spPr>
        <p:txBody>
          <a:bodyPr>
            <a:normAutofit/>
          </a:bodyPr>
          <a:lstStyle/>
          <a:p>
            <a:pPr marL="0" indent="0">
              <a:buNone/>
            </a:pPr>
            <a:r>
              <a:rPr lang="en-US" sz="2400" dirty="0" smtClean="0"/>
              <a:t>Let us assume the following notations:</a:t>
            </a:r>
          </a:p>
          <a:p>
            <a:pPr marL="0" indent="0">
              <a:buNone/>
            </a:pPr>
            <a:r>
              <a:rPr lang="en-US" sz="2400" i="1" dirty="0"/>
              <a:t>P</a:t>
            </a:r>
            <a:r>
              <a:rPr lang="en-US" sz="2400" dirty="0"/>
              <a:t> = Loom speed (picks/min.) or number of revolution of crank shaft/min.</a:t>
            </a:r>
          </a:p>
          <a:p>
            <a:pPr marL="0" indent="0">
              <a:buNone/>
            </a:pPr>
            <a:r>
              <a:rPr lang="en-US" sz="2400" i="1" dirty="0"/>
              <a:t>R</a:t>
            </a:r>
            <a:r>
              <a:rPr lang="en-US" sz="2400" dirty="0"/>
              <a:t> = Width of the reed (m)</a:t>
            </a:r>
          </a:p>
          <a:p>
            <a:pPr marL="0" indent="0">
              <a:buNone/>
            </a:pPr>
            <a:r>
              <a:rPr lang="en-US" sz="2400" i="1" dirty="0"/>
              <a:t>v</a:t>
            </a:r>
            <a:r>
              <a:rPr lang="en-US" sz="2400" dirty="0"/>
              <a:t> = Average shuttle velocity (m/s)</a:t>
            </a:r>
          </a:p>
          <a:p>
            <a:pPr marL="0" indent="0">
              <a:buNone/>
            </a:pPr>
            <a:r>
              <a:rPr lang="en-US" sz="2400" i="1" dirty="0"/>
              <a:t>L</a:t>
            </a:r>
            <a:r>
              <a:rPr lang="en-US" sz="2400" dirty="0"/>
              <a:t> = Effective length of shuttle (m)</a:t>
            </a:r>
          </a:p>
          <a:p>
            <a:pPr marL="0" indent="0">
              <a:buNone/>
            </a:pPr>
            <a:r>
              <a:rPr lang="en-US" sz="2400" dirty="0" smtClean="0"/>
              <a:t>θ </a:t>
            </a:r>
            <a:r>
              <a:rPr lang="en-US" sz="2400" dirty="0"/>
              <a:t> = Degree of crank shaft rotation available for the passage of the shuttle through the shed.</a:t>
            </a:r>
          </a:p>
          <a:p>
            <a:pPr marL="0" indent="0">
              <a:buNone/>
            </a:pPr>
            <a:r>
              <a:rPr lang="en-US" sz="2400" i="1" dirty="0"/>
              <a:t>t</a:t>
            </a:r>
            <a:r>
              <a:rPr lang="en-US" sz="2400" dirty="0"/>
              <a:t> = time required for the shuttle passage through the shed (s</a:t>
            </a:r>
            <a:r>
              <a:rPr lang="en-US" sz="2400" dirty="0" smtClean="0"/>
              <a:t>)</a:t>
            </a:r>
          </a:p>
          <a:p>
            <a:pPr marL="0" indent="0">
              <a:buNone/>
            </a:pPr>
            <a:r>
              <a:rPr lang="en-US" sz="2400" dirty="0"/>
              <a:t>Now the distance covered by the shuttle in </a:t>
            </a:r>
            <a:r>
              <a:rPr lang="en-US" sz="2400" i="1" dirty="0"/>
              <a:t>t</a:t>
            </a:r>
            <a:r>
              <a:rPr lang="en-US" sz="2400" dirty="0"/>
              <a:t> sec = (</a:t>
            </a:r>
            <a:r>
              <a:rPr lang="en-US" sz="2400" i="1" dirty="0"/>
              <a:t>R+L</a:t>
            </a:r>
            <a:r>
              <a:rPr lang="en-US" sz="2400" dirty="0"/>
              <a:t>) m</a:t>
            </a:r>
          </a:p>
        </p:txBody>
      </p:sp>
    </p:spTree>
    <p:extLst>
      <p:ext uri="{BB962C8B-B14F-4D97-AF65-F5344CB8AC3E}">
        <p14:creationId xmlns:p14="http://schemas.microsoft.com/office/powerpoint/2010/main" val="118096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nptel.ac.in/courses/116102005/Flash/m7/eq1.jpg"/>
          <p:cNvPicPr/>
          <p:nvPr/>
        </p:nvPicPr>
        <p:blipFill>
          <a:blip r:embed="rId2" cstate="print"/>
          <a:srcRect/>
          <a:stretch>
            <a:fillRect/>
          </a:stretch>
        </p:blipFill>
        <p:spPr bwMode="auto">
          <a:xfrm>
            <a:off x="1324046" y="147266"/>
            <a:ext cx="9056325" cy="6021714"/>
          </a:xfrm>
          <a:prstGeom prst="rect">
            <a:avLst/>
          </a:prstGeom>
          <a:noFill/>
          <a:ln w="9525">
            <a:noFill/>
            <a:miter lim="800000"/>
            <a:headEnd/>
            <a:tailEnd/>
          </a:ln>
        </p:spPr>
      </p:pic>
    </p:spTree>
    <p:extLst>
      <p:ext uri="{BB962C8B-B14F-4D97-AF65-F5344CB8AC3E}">
        <p14:creationId xmlns:p14="http://schemas.microsoft.com/office/powerpoint/2010/main" val="71913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35" y="138491"/>
            <a:ext cx="10515600" cy="6507007"/>
          </a:xfrm>
        </p:spPr>
        <p:txBody>
          <a:bodyPr>
            <a:normAutofit/>
          </a:bodyPr>
          <a:lstStyle/>
          <a:p>
            <a:r>
              <a:rPr lang="en-US" sz="2400" dirty="0" smtClean="0"/>
              <a:t>It can be noted that from Equation 4 that for a given loom width and shuttle length, if we desire to increase the loom speed, we must increase either v or θ or both.</a:t>
            </a:r>
          </a:p>
          <a:p>
            <a:r>
              <a:rPr lang="en-US" sz="2400" dirty="0"/>
              <a:t>an increase in </a:t>
            </a:r>
            <a:r>
              <a:rPr lang="en-US" sz="2400" dirty="0" smtClean="0"/>
              <a:t> θ </a:t>
            </a:r>
            <a:r>
              <a:rPr lang="en-US" sz="2400" dirty="0"/>
              <a:t> can be achieved by increasing the </a:t>
            </a:r>
            <a:r>
              <a:rPr lang="en-US" sz="2400" dirty="0" err="1"/>
              <a:t>sley</a:t>
            </a:r>
            <a:r>
              <a:rPr lang="en-US" sz="2400" dirty="0"/>
              <a:t> eccentricity (</a:t>
            </a:r>
            <a:r>
              <a:rPr lang="en-US" sz="2400" i="1" dirty="0"/>
              <a:t>e</a:t>
            </a:r>
            <a:r>
              <a:rPr lang="en-US" sz="2400" dirty="0"/>
              <a:t>) as </a:t>
            </a:r>
            <a:r>
              <a:rPr lang="en-US" sz="2400" dirty="0" err="1"/>
              <a:t>sley</a:t>
            </a:r>
            <a:r>
              <a:rPr lang="en-US" sz="2400" dirty="0"/>
              <a:t> remains towards the back </a:t>
            </a:r>
            <a:r>
              <a:rPr lang="en-US" sz="2400" dirty="0" err="1"/>
              <a:t>centre</a:t>
            </a:r>
            <a:r>
              <a:rPr lang="en-US" sz="2400" dirty="0"/>
              <a:t> of the loom for a longer duration if </a:t>
            </a:r>
            <a:r>
              <a:rPr lang="en-US" sz="2400" dirty="0" err="1"/>
              <a:t>sley</a:t>
            </a:r>
            <a:r>
              <a:rPr lang="en-US" sz="2400" dirty="0"/>
              <a:t> eccentricity is more. </a:t>
            </a:r>
            <a:endParaRPr lang="en-US" sz="2400" dirty="0" smtClean="0"/>
          </a:p>
          <a:p>
            <a:r>
              <a:rPr lang="en-US" sz="2400" dirty="0"/>
              <a:t>Thus the shuttle can avail greater duration for its flight through the shed. </a:t>
            </a:r>
            <a:endParaRPr lang="en-US" sz="2400" dirty="0" smtClean="0"/>
          </a:p>
          <a:p>
            <a:r>
              <a:rPr lang="en-US" sz="2400" dirty="0"/>
              <a:t>A high value of </a:t>
            </a:r>
            <a:r>
              <a:rPr lang="en-US" sz="2400" dirty="0" err="1"/>
              <a:t>sley</a:t>
            </a:r>
            <a:r>
              <a:rPr lang="en-US" sz="2400" dirty="0"/>
              <a:t> eccentricity should be avoided to reduce wear and tear of the loom. </a:t>
            </a:r>
            <a:endParaRPr lang="en-US" sz="2400" dirty="0" smtClean="0"/>
          </a:p>
          <a:p>
            <a:r>
              <a:rPr lang="en-US" sz="2400" dirty="0"/>
              <a:t>In addition, an increase in </a:t>
            </a:r>
            <a:r>
              <a:rPr lang="en-US" sz="2400" dirty="0" smtClean="0"/>
              <a:t> θ </a:t>
            </a:r>
            <a:r>
              <a:rPr lang="en-US" sz="2400" dirty="0"/>
              <a:t> causes problem for fast reed warp protector motion, because in order to prevent the shuttle trapping, the shuttle should strike the swell in proper time. </a:t>
            </a:r>
            <a:endParaRPr lang="en-US" sz="2400" dirty="0" smtClean="0"/>
          </a:p>
          <a:p>
            <a:r>
              <a:rPr lang="en-US" sz="2400" dirty="0" smtClean="0"/>
              <a:t>It</a:t>
            </a:r>
            <a:r>
              <a:rPr lang="en-US" sz="2400" dirty="0"/>
              <a:t>, therefore, restricts the increase of </a:t>
            </a:r>
            <a:r>
              <a:rPr lang="en-US" sz="2400" dirty="0" smtClean="0"/>
              <a:t> θ. </a:t>
            </a:r>
          </a:p>
          <a:p>
            <a:r>
              <a:rPr lang="en-US" sz="2400" dirty="0" smtClean="0"/>
              <a:t>On </a:t>
            </a:r>
            <a:r>
              <a:rPr lang="en-US" sz="2400" dirty="0"/>
              <a:t>the other hand, an increase in </a:t>
            </a:r>
            <a:r>
              <a:rPr lang="en-US" sz="2400" i="1" dirty="0"/>
              <a:t>v</a:t>
            </a:r>
            <a:r>
              <a:rPr lang="en-US" sz="2400" dirty="0"/>
              <a:t> requires more kinetic energy to be dissipated during shuttle checking which increase wear of the loom frame. From this above argument, it is clear that the loom speed is limited in the shuttle loom.</a:t>
            </a:r>
          </a:p>
        </p:txBody>
      </p:sp>
    </p:spTree>
    <p:extLst>
      <p:ext uri="{BB962C8B-B14F-4D97-AF65-F5344CB8AC3E}">
        <p14:creationId xmlns:p14="http://schemas.microsoft.com/office/powerpoint/2010/main" val="1792325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1122</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Picking</vt:lpstr>
      <vt:lpstr>PowerPoint Presentation</vt:lpstr>
      <vt:lpstr>Cone Under-Pick Mechanism</vt:lpstr>
      <vt:lpstr>PowerPoint Presentation</vt:lpstr>
      <vt:lpstr>Parallel Pick Mechanism: cone underpick</vt:lpstr>
      <vt:lpstr>Link Pick Mechanism: cone underpick</vt:lpstr>
      <vt:lpstr>Shuttle Velocity and Loom Speed</vt:lpstr>
      <vt:lpstr>PowerPoint Presentation</vt:lpstr>
      <vt:lpstr>PowerPoint Presentation</vt:lpstr>
      <vt:lpstr>PowerPoint Presentation</vt:lpstr>
      <vt:lpstr>Power Required for Picking</vt:lpstr>
      <vt:lpstr>Picking</vt:lpstr>
      <vt:lpstr>Beat up </vt:lpstr>
      <vt:lpstr>Sley Eccentricity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Picking</dc:title>
  <dc:creator>Subha</dc:creator>
  <cp:lastModifiedBy>Subha</cp:lastModifiedBy>
  <cp:revision>25</cp:revision>
  <dcterms:created xsi:type="dcterms:W3CDTF">2018-03-18T15:21:06Z</dcterms:created>
  <dcterms:modified xsi:type="dcterms:W3CDTF">2018-04-04T07:17:16Z</dcterms:modified>
</cp:coreProperties>
</file>