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0" r:id="rId2"/>
    <p:sldId id="291" r:id="rId3"/>
    <p:sldId id="292" r:id="rId4"/>
    <p:sldId id="313" r:id="rId5"/>
    <p:sldId id="316" r:id="rId6"/>
    <p:sldId id="315" r:id="rId7"/>
    <p:sldId id="296" r:id="rId8"/>
    <p:sldId id="295" r:id="rId9"/>
    <p:sldId id="294" r:id="rId10"/>
    <p:sldId id="293" r:id="rId11"/>
    <p:sldId id="299" r:id="rId12"/>
    <p:sldId id="298" r:id="rId13"/>
    <p:sldId id="297" r:id="rId14"/>
    <p:sldId id="302" r:id="rId15"/>
    <p:sldId id="301" r:id="rId16"/>
    <p:sldId id="300" r:id="rId17"/>
    <p:sldId id="303" r:id="rId18"/>
    <p:sldId id="307" r:id="rId19"/>
    <p:sldId id="306" r:id="rId20"/>
    <p:sldId id="305" r:id="rId21"/>
    <p:sldId id="304" r:id="rId22"/>
    <p:sldId id="308" r:id="rId23"/>
    <p:sldId id="309" r:id="rId24"/>
    <p:sldId id="310" r:id="rId25"/>
    <p:sldId id="311" r:id="rId26"/>
    <p:sldId id="312" r:id="rId27"/>
    <p:sldId id="26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AKSGangwar</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C4E495-F266-4613-83F4-A9A13AE103FA}" type="datetimeFigureOut">
              <a:rPr lang="en-US" smtClean="0"/>
              <a:pPr/>
              <a:t>4/2/2020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9043AF-DBA8-464E-9B7A-BEC99C761C1C}" type="slidenum">
              <a:rPr lang="en-GB" smtClean="0"/>
              <a:pPr/>
              <a:t>‹#›</a:t>
            </a:fld>
            <a:endParaRPr lang="en-GB"/>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AKSGangwar</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E92B1-8738-4935-91E5-F3061D499D4D}" type="datetimeFigureOut">
              <a:rPr lang="en-US" smtClean="0"/>
              <a:pPr/>
              <a:t>4/2/2020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8E022-D612-4692-9782-BFB23DD315E0}" type="slidenum">
              <a:rPr lang="en-GB" smtClean="0"/>
              <a:pPr/>
              <a:t>‹#›</a:t>
            </a:fld>
            <a:endParaRPr lang="en-GB"/>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523B29-6FAC-4764-BDAC-BAE7F39D8CAA}"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3FA4D6-89DB-4A9C-87F0-9B2E815E67B5}"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3E41D-ED1F-4302-934A-6C941644DDF8}"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29AD10-9CDE-4332-B91E-708592AB3E00}"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EC834D-4133-49F2-A931-0AD8F8F8D8C9}" type="datetime1">
              <a:rPr lang="en-US" smtClean="0"/>
              <a:pPr/>
              <a:t>4/2/2020</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3FC5CC-562F-4F5F-9AFD-B8C0A14316B6}" type="datetime1">
              <a:rPr lang="en-US" smtClean="0"/>
              <a:pPr/>
              <a:t>4/2/2020</a:t>
            </a:fld>
            <a:endParaRPr lang="en-US"/>
          </a:p>
        </p:txBody>
      </p:sp>
      <p:sp>
        <p:nvSpPr>
          <p:cNvPr id="8" name="Footer Placeholder 7"/>
          <p:cNvSpPr>
            <a:spLocks noGrp="1"/>
          </p:cNvSpPr>
          <p:nvPr>
            <p:ph type="ftr" sz="quarter" idx="11"/>
          </p:nvPr>
        </p:nvSpPr>
        <p:spPr/>
        <p:txBody>
          <a:bodyPr/>
          <a:lstStyle/>
          <a:p>
            <a:r>
              <a:rPr lang="en-US" smtClean="0"/>
              <a:t>AKSGangwar</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DF5751-4A24-41EE-A447-31451445B60A}" type="datetime1">
              <a:rPr lang="en-US" smtClean="0"/>
              <a:pPr/>
              <a:t>4/2/2020</a:t>
            </a:fld>
            <a:endParaRPr lang="en-US"/>
          </a:p>
        </p:txBody>
      </p:sp>
      <p:sp>
        <p:nvSpPr>
          <p:cNvPr id="4" name="Footer Placeholder 3"/>
          <p:cNvSpPr>
            <a:spLocks noGrp="1"/>
          </p:cNvSpPr>
          <p:nvPr>
            <p:ph type="ftr" sz="quarter" idx="11"/>
          </p:nvPr>
        </p:nvSpPr>
        <p:spPr/>
        <p:txBody>
          <a:bodyPr/>
          <a:lstStyle/>
          <a:p>
            <a:r>
              <a:rPr lang="en-US" smtClean="0"/>
              <a:t>AKSGangwar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751BC-B39B-4555-AE32-C0BD62A76548}" type="datetime1">
              <a:rPr lang="en-US" smtClean="0"/>
              <a:pPr/>
              <a:t>4/2/2020</a:t>
            </a:fld>
            <a:endParaRPr lang="en-US"/>
          </a:p>
        </p:txBody>
      </p:sp>
      <p:sp>
        <p:nvSpPr>
          <p:cNvPr id="3" name="Footer Placeholder 2"/>
          <p:cNvSpPr>
            <a:spLocks noGrp="1"/>
          </p:cNvSpPr>
          <p:nvPr>
            <p:ph type="ftr" sz="quarter" idx="11"/>
          </p:nvPr>
        </p:nvSpPr>
        <p:spPr/>
        <p:txBody>
          <a:bodyPr/>
          <a:lstStyle/>
          <a:p>
            <a:r>
              <a:rPr lang="en-US" smtClean="0"/>
              <a:t>AKSGangwar</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C63A5-4FE3-4822-8535-1248CA3B8B41}" type="datetime1">
              <a:rPr lang="en-US" smtClean="0"/>
              <a:pPr/>
              <a:t>4/2/2020</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381CB-2F0B-49D9-8F39-31CDC89FC5C5}" type="datetime1">
              <a:rPr lang="en-US" smtClean="0"/>
              <a:pPr/>
              <a:t>4/2/2020</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45130-2E8B-4594-A660-2EFC9698E66A}" type="datetime1">
              <a:rPr lang="en-US" smtClean="0"/>
              <a:pPr/>
              <a:t>4/2/2020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AKSGangwar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L-3, Shedding Mechanism of Loom</a:t>
            </a:r>
            <a:endParaRPr lang="en-GB" b="1" dirty="0">
              <a:solidFill>
                <a:srgbClr val="FF0000"/>
              </a:solidFill>
            </a:endParaRPr>
          </a:p>
        </p:txBody>
      </p:sp>
      <p:sp>
        <p:nvSpPr>
          <p:cNvPr id="3" name="Content Placeholder 2"/>
          <p:cNvSpPr>
            <a:spLocks noGrp="1"/>
          </p:cNvSpPr>
          <p:nvPr>
            <p:ph idx="1"/>
          </p:nvPr>
        </p:nvSpPr>
        <p:spPr>
          <a:xfrm>
            <a:off x="228600" y="1143000"/>
            <a:ext cx="8763000" cy="5410200"/>
          </a:xfrm>
        </p:spPr>
        <p:txBody>
          <a:bodyPr/>
          <a:lstStyle/>
          <a:p>
            <a:pPr>
              <a:buFont typeface="Wingdings" pitchFamily="2" charset="2"/>
              <a:buChar char="v"/>
            </a:pPr>
            <a:r>
              <a:rPr lang="en-GB" b="1" dirty="0" smtClean="0">
                <a:solidFill>
                  <a:srgbClr val="7030A0"/>
                </a:solidFill>
              </a:rPr>
              <a:t>Loom Drive</a:t>
            </a:r>
          </a:p>
          <a:p>
            <a:pPr>
              <a:buFont typeface="Wingdings" pitchFamily="2" charset="2"/>
              <a:buChar char="Ø"/>
            </a:pPr>
            <a:r>
              <a:rPr lang="en-GB" b="1" dirty="0" smtClean="0">
                <a:solidFill>
                  <a:srgbClr val="00B050"/>
                </a:solidFill>
              </a:rPr>
              <a:t>Loom is driven by motor</a:t>
            </a:r>
          </a:p>
          <a:p>
            <a:pPr>
              <a:buFont typeface="Wingdings" pitchFamily="2" charset="2"/>
              <a:buChar char="Ø"/>
            </a:pPr>
            <a:r>
              <a:rPr lang="en-GB" b="1" dirty="0" smtClean="0">
                <a:solidFill>
                  <a:srgbClr val="00B050"/>
                </a:solidFill>
              </a:rPr>
              <a:t>Motor pulley is engaged with crank shaft pulley with belt</a:t>
            </a:r>
          </a:p>
          <a:p>
            <a:pPr>
              <a:buFont typeface="Wingdings" pitchFamily="2" charset="2"/>
              <a:buChar char="Ø"/>
            </a:pPr>
            <a:r>
              <a:rPr lang="en-GB" b="1" dirty="0" smtClean="0">
                <a:solidFill>
                  <a:srgbClr val="00B050"/>
                </a:solidFill>
              </a:rPr>
              <a:t>Crank shaft gear engaged with bottom shaft gear</a:t>
            </a:r>
          </a:p>
          <a:p>
            <a:pPr>
              <a:buFont typeface="Wingdings" pitchFamily="2" charset="2"/>
              <a:buChar char="Ø"/>
            </a:pPr>
            <a:r>
              <a:rPr lang="en-GB" b="1" dirty="0" smtClean="0">
                <a:solidFill>
                  <a:srgbClr val="00B050"/>
                </a:solidFill>
              </a:rPr>
              <a:t>Crank gear teeth: bottom shaft gear teeth is 1:2</a:t>
            </a:r>
          </a:p>
          <a:p>
            <a:pPr>
              <a:buFont typeface="Wingdings" pitchFamily="2" charset="2"/>
              <a:buChar char="Ø"/>
            </a:pPr>
            <a:r>
              <a:rPr lang="en-GB" b="1" dirty="0" smtClean="0">
                <a:solidFill>
                  <a:srgbClr val="00B050"/>
                </a:solidFill>
              </a:rPr>
              <a:t>Crank shaft rpm : bottom shaft rpm is 2:1</a:t>
            </a:r>
          </a:p>
          <a:p>
            <a:pPr>
              <a:buNone/>
            </a:pPr>
            <a:r>
              <a:rPr lang="en-GB" sz="2800" b="1" dirty="0" smtClean="0">
                <a:solidFill>
                  <a:srgbClr val="0070C0"/>
                </a:solidFill>
              </a:rPr>
              <a:t>Note: for drive , go through the fig in study material</a:t>
            </a:r>
            <a:endParaRPr lang="en-GB" sz="2800" b="1" dirty="0">
              <a:solidFill>
                <a:srgbClr val="0070C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92500" lnSpcReduction="20000"/>
          </a:bodyPr>
          <a:lstStyle/>
          <a:p>
            <a:r>
              <a:rPr lang="en-GB" dirty="0" smtClean="0"/>
              <a:t>Fix the top reversing rollers to the top reversing roller shaft to be equidistant from the ends and at the same time ensure that the connecting screws of the rollers are symmetrical about the central axis of the shaft when the </a:t>
            </a:r>
            <a:r>
              <a:rPr lang="en-GB" dirty="0" err="1" smtClean="0"/>
              <a:t>heald</a:t>
            </a:r>
            <a:r>
              <a:rPr lang="en-GB" dirty="0" smtClean="0"/>
              <a:t> shafts are at the same level. The roller of smaller diameter is always connected to front </a:t>
            </a:r>
            <a:r>
              <a:rPr lang="en-GB" dirty="0" err="1" smtClean="0"/>
              <a:t>heald</a:t>
            </a:r>
            <a:r>
              <a:rPr lang="en-GB" dirty="0" smtClean="0"/>
              <a:t> shaft.</a:t>
            </a:r>
          </a:p>
          <a:p>
            <a:r>
              <a:rPr lang="en-GB" dirty="0" smtClean="0"/>
              <a:t>The </a:t>
            </a:r>
            <a:r>
              <a:rPr lang="en-GB" dirty="0" err="1" smtClean="0"/>
              <a:t>heald</a:t>
            </a:r>
            <a:r>
              <a:rPr lang="en-GB" dirty="0" smtClean="0"/>
              <a:t> shafts are connected to the top reversing rollers by means of cords and leather straps. The leather straps are connected to the rollers, such that when one of them winds on its roller the other strap unwinds from its roller and vice versa.</a:t>
            </a:r>
          </a:p>
          <a:p>
            <a:r>
              <a:rPr lang="en-GB" dirty="0" smtClean="0"/>
              <a:t>Lamb rods are connected to the </a:t>
            </a:r>
            <a:r>
              <a:rPr lang="en-GB" dirty="0" err="1" smtClean="0"/>
              <a:t>heald</a:t>
            </a:r>
            <a:r>
              <a:rPr lang="en-GB" dirty="0" smtClean="0"/>
              <a:t> shafts by cords.</a:t>
            </a:r>
          </a:p>
          <a:p>
            <a:r>
              <a:rPr lang="en-GB" dirty="0" smtClean="0"/>
              <a:t>Adjust the tappets on the bottom shaft and make sure of the following points:</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GB" b="1" dirty="0" smtClean="0"/>
              <a:t/>
            </a:r>
            <a:br>
              <a:rPr lang="en-GB" b="1" dirty="0" smtClean="0"/>
            </a:br>
            <a:r>
              <a:rPr lang="en-GB" sz="3100" b="1" dirty="0" smtClean="0">
                <a:solidFill>
                  <a:srgbClr val="FF0000"/>
                </a:solidFill>
              </a:rPr>
              <a:t>Advantages and Disadvantages of Tappet Shedding:</a:t>
            </a:r>
            <a:r>
              <a:rPr lang="en-GB" dirty="0" smtClean="0"/>
              <a:t/>
            </a:r>
            <a:br>
              <a:rPr lang="en-GB" dirty="0" smtClean="0"/>
            </a:br>
            <a:endParaRPr lang="en-GB" dirty="0"/>
          </a:p>
        </p:txBody>
      </p:sp>
      <p:sp>
        <p:nvSpPr>
          <p:cNvPr id="3" name="Content Placeholder 2"/>
          <p:cNvSpPr>
            <a:spLocks noGrp="1"/>
          </p:cNvSpPr>
          <p:nvPr>
            <p:ph idx="1"/>
          </p:nvPr>
        </p:nvSpPr>
        <p:spPr>
          <a:xfrm>
            <a:off x="304800" y="1066800"/>
            <a:ext cx="8610600" cy="5486400"/>
          </a:xfrm>
        </p:spPr>
        <p:txBody>
          <a:bodyPr/>
          <a:lstStyle/>
          <a:p>
            <a:r>
              <a:rPr lang="en-GB" b="1" dirty="0" smtClean="0"/>
              <a:t>Advantages:</a:t>
            </a:r>
            <a:endParaRPr lang="en-GB" dirty="0" smtClean="0"/>
          </a:p>
          <a:p>
            <a:r>
              <a:rPr lang="en-GB" dirty="0" smtClean="0"/>
              <a:t>It is robust, simple and cheap</a:t>
            </a:r>
          </a:p>
          <a:p>
            <a:r>
              <a:rPr lang="en-GB" dirty="0" smtClean="0"/>
              <a:t>It is capable of lifting a heavy weight with less wear and tear than other shedding mechanisms.</a:t>
            </a:r>
          </a:p>
          <a:p>
            <a:r>
              <a:rPr lang="en-GB" dirty="0" smtClean="0"/>
              <a:t>It can move </a:t>
            </a:r>
            <a:r>
              <a:rPr lang="en-GB" dirty="0" err="1" smtClean="0"/>
              <a:t>heald</a:t>
            </a:r>
            <a:r>
              <a:rPr lang="en-GB" dirty="0" smtClean="0"/>
              <a:t> shafts at great speeds.</a:t>
            </a:r>
          </a:p>
          <a:p>
            <a:r>
              <a:rPr lang="en-GB" dirty="0" smtClean="0"/>
              <a:t>It puts less strain upon the warp.</a:t>
            </a:r>
          </a:p>
          <a:p>
            <a:r>
              <a:rPr lang="en-GB" dirty="0" smtClean="0"/>
              <a:t>It consumes less power and gives greater output.</a:t>
            </a:r>
          </a:p>
          <a:p>
            <a:r>
              <a:rPr lang="en-GB" dirty="0" smtClean="0"/>
              <a:t>It requires less maintenance</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solidFill>
                  <a:srgbClr val="FF0000"/>
                </a:solidFill>
              </a:rPr>
              <a:t>Disadvantages:</a:t>
            </a: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If the weave is changed, it will be necessary to change the tappet and the change gear wheel in the counter shaft arrangement.</a:t>
            </a:r>
          </a:p>
          <a:p>
            <a:r>
              <a:rPr lang="en-GB" dirty="0" smtClean="0"/>
              <a:t> So work involved in changing the weave is more.</a:t>
            </a:r>
          </a:p>
          <a:p>
            <a:r>
              <a:rPr lang="en-GB" dirty="0" smtClean="0"/>
              <a:t>The capacity of a tappet to produce a pattern / weave is very much limited. A maximum of 8 or 10 tappets only can be used.</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solidFill>
                  <a:srgbClr val="FF0000"/>
                </a:solidFill>
              </a:rPr>
              <a:t>Dobby Shedding</a:t>
            </a:r>
            <a:r>
              <a:rPr lang="en-GB" dirty="0" smtClean="0"/>
              <a:t/>
            </a:r>
            <a:br>
              <a:rPr lang="en-GB" dirty="0" smtClean="0"/>
            </a:br>
            <a:endParaRPr lang="en-GB" dirty="0"/>
          </a:p>
        </p:txBody>
      </p:sp>
      <p:sp>
        <p:nvSpPr>
          <p:cNvPr id="3" name="Content Placeholder 2"/>
          <p:cNvSpPr>
            <a:spLocks noGrp="1"/>
          </p:cNvSpPr>
          <p:nvPr>
            <p:ph idx="1"/>
          </p:nvPr>
        </p:nvSpPr>
        <p:spPr>
          <a:xfrm>
            <a:off x="457200" y="838200"/>
            <a:ext cx="8229600" cy="5410200"/>
          </a:xfrm>
        </p:spPr>
        <p:txBody>
          <a:bodyPr>
            <a:normAutofit lnSpcReduction="10000"/>
          </a:bodyPr>
          <a:lstStyle/>
          <a:p>
            <a:r>
              <a:rPr lang="en-GB" dirty="0" smtClean="0"/>
              <a:t>This is a compact, electronically guided shedding motion and capable of having up to 28 shafts. More complex and versatile shedding motion. A dobby loom, therefore, can have up to 28 shafts, and much greater weave repeat is possible. Design may be woven with two or more basic weaves and their variation. Such fabrics may be referred as dobby cloths or dobby weave, towels usually show geometric designs when pattern is provided by dobby.</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sz="4000" b="1" dirty="0" smtClean="0">
                <a:solidFill>
                  <a:srgbClr val="FF0000"/>
                </a:solidFill>
              </a:rPr>
              <a:t>Principle of Negative Dobby Shedding:</a:t>
            </a:r>
            <a:r>
              <a:rPr lang="en-GB" dirty="0" smtClean="0"/>
              <a:t/>
            </a:r>
            <a:br>
              <a:rPr lang="en-GB" dirty="0" smtClean="0"/>
            </a:br>
            <a:endParaRPr lang="en-GB" dirty="0"/>
          </a:p>
        </p:txBody>
      </p:sp>
      <p:sp>
        <p:nvSpPr>
          <p:cNvPr id="3" name="Content Placeholder 2"/>
          <p:cNvSpPr>
            <a:spLocks noGrp="1"/>
          </p:cNvSpPr>
          <p:nvPr>
            <p:ph idx="1"/>
          </p:nvPr>
        </p:nvSpPr>
        <p:spPr>
          <a:xfrm>
            <a:off x="457200" y="914400"/>
            <a:ext cx="8229600" cy="5562600"/>
          </a:xfrm>
        </p:spPr>
        <p:txBody>
          <a:bodyPr>
            <a:normAutofit fontScale="92500" lnSpcReduction="20000"/>
          </a:bodyPr>
          <a:lstStyle/>
          <a:p>
            <a:r>
              <a:rPr lang="en-GB" dirty="0" smtClean="0"/>
              <a:t>In this type of shed, lowering of the </a:t>
            </a:r>
            <a:r>
              <a:rPr lang="en-GB" dirty="0" err="1" smtClean="0"/>
              <a:t>heald</a:t>
            </a:r>
            <a:r>
              <a:rPr lang="en-GB" dirty="0" smtClean="0"/>
              <a:t> frame occurred mechanically.</a:t>
            </a:r>
          </a:p>
          <a:p>
            <a:r>
              <a:rPr lang="en-GB" b="1" dirty="0" smtClean="0"/>
              <a:t>Construction:</a:t>
            </a:r>
            <a:endParaRPr lang="en-GB" dirty="0" smtClean="0"/>
          </a:p>
          <a:p>
            <a:r>
              <a:rPr lang="en-GB" dirty="0" smtClean="0"/>
              <a:t>In the negative shedding the </a:t>
            </a:r>
            <a:r>
              <a:rPr lang="en-GB" dirty="0" err="1" smtClean="0"/>
              <a:t>heald</a:t>
            </a:r>
            <a:r>
              <a:rPr lang="en-GB" dirty="0" smtClean="0"/>
              <a:t> frames are operated by the jack &amp; lever. </a:t>
            </a:r>
          </a:p>
          <a:p>
            <a:r>
              <a:rPr lang="en-GB" dirty="0" smtClean="0"/>
              <a:t>The levers are connected with the knife and the knifes are attached with the driving rod by means of connecting needle. </a:t>
            </a:r>
          </a:p>
          <a:p>
            <a:r>
              <a:rPr lang="en-GB" dirty="0" smtClean="0"/>
              <a:t>A pattern is used here according to the weave plan. When the teeth of chain is come to the contact of chain drum then whole the arrangement moves together and lowering of the </a:t>
            </a:r>
            <a:r>
              <a:rPr lang="en-GB" dirty="0" err="1" smtClean="0"/>
              <a:t>heald</a:t>
            </a:r>
            <a:r>
              <a:rPr lang="en-GB" dirty="0" smtClean="0"/>
              <a:t> frame is occurred by the spring.</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GB" b="1" dirty="0" smtClean="0"/>
              <a:t/>
            </a:r>
            <a:br>
              <a:rPr lang="en-GB" b="1" dirty="0" smtClean="0"/>
            </a:br>
            <a:r>
              <a:rPr lang="en-GB" b="1" dirty="0" smtClean="0">
                <a:solidFill>
                  <a:srgbClr val="FF0000"/>
                </a:solidFill>
              </a:rPr>
              <a:t>Working Principle:</a:t>
            </a:r>
            <a:r>
              <a:rPr lang="en-GB" dirty="0" smtClean="0"/>
              <a:t/>
            </a:r>
            <a:br>
              <a:rPr lang="en-GB" dirty="0" smtClean="0"/>
            </a:br>
            <a:endParaRPr lang="en-GB" dirty="0"/>
          </a:p>
        </p:txBody>
      </p:sp>
      <p:sp>
        <p:nvSpPr>
          <p:cNvPr id="3" name="Content Placeholder 2"/>
          <p:cNvSpPr>
            <a:spLocks noGrp="1"/>
          </p:cNvSpPr>
          <p:nvPr>
            <p:ph idx="1"/>
          </p:nvPr>
        </p:nvSpPr>
        <p:spPr>
          <a:xfrm>
            <a:off x="457200" y="914400"/>
            <a:ext cx="8229600" cy="5638800"/>
          </a:xfrm>
        </p:spPr>
        <p:txBody>
          <a:bodyPr/>
          <a:lstStyle/>
          <a:p>
            <a:r>
              <a:rPr lang="en-GB" dirty="0" smtClean="0"/>
              <a:t>The lowering of the </a:t>
            </a:r>
            <a:r>
              <a:rPr lang="en-GB" dirty="0" err="1" smtClean="0"/>
              <a:t>heald</a:t>
            </a:r>
            <a:r>
              <a:rPr lang="en-GB" dirty="0" smtClean="0"/>
              <a:t> frame is happens here by spring or jack lever. </a:t>
            </a:r>
          </a:p>
          <a:p>
            <a:r>
              <a:rPr lang="en-GB" dirty="0" smtClean="0"/>
              <a:t>When the pattern cylinder doesn’t find peg on the pattern drum then </a:t>
            </a:r>
            <a:r>
              <a:rPr lang="en-GB" dirty="0" err="1" smtClean="0"/>
              <a:t>bauck</a:t>
            </a:r>
            <a:r>
              <a:rPr lang="en-GB" dirty="0" smtClean="0"/>
              <a:t> lever and jack lever bring the </a:t>
            </a:r>
            <a:r>
              <a:rPr lang="en-GB" dirty="0" err="1" smtClean="0"/>
              <a:t>heald</a:t>
            </a:r>
            <a:r>
              <a:rPr lang="en-GB" dirty="0" smtClean="0"/>
              <a:t> frame in downward direction,</a:t>
            </a:r>
          </a:p>
          <a:p>
            <a:r>
              <a:rPr lang="en-GB" dirty="0" smtClean="0"/>
              <a:t>therefore the </a:t>
            </a:r>
            <a:r>
              <a:rPr lang="en-GB" dirty="0" err="1" smtClean="0"/>
              <a:t>the</a:t>
            </a:r>
            <a:r>
              <a:rPr lang="en-GB" dirty="0" smtClean="0"/>
              <a:t> lowering of the </a:t>
            </a:r>
            <a:r>
              <a:rPr lang="en-GB" dirty="0" err="1" smtClean="0"/>
              <a:t>heald</a:t>
            </a:r>
            <a:r>
              <a:rPr lang="en-GB" dirty="0" smtClean="0"/>
              <a:t> frame is occurred by means of spring tension.</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pic>
        <p:nvPicPr>
          <p:cNvPr id="7" name="image17.jpeg"/>
          <p:cNvPicPr/>
          <p:nvPr/>
        </p:nvPicPr>
        <p:blipFill>
          <a:blip r:embed="rId2"/>
          <a:srcRect/>
          <a:stretch>
            <a:fillRect/>
          </a:stretch>
        </p:blipFill>
        <p:spPr bwMode="auto">
          <a:xfrm>
            <a:off x="1600200" y="609600"/>
            <a:ext cx="6324599" cy="5715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lstStyle/>
          <a:p>
            <a:r>
              <a:rPr lang="en-GB" b="1" dirty="0" smtClean="0"/>
              <a:t>Advantages of Negative Dobby:</a:t>
            </a:r>
            <a:endParaRPr lang="en-GB" dirty="0" smtClean="0"/>
          </a:p>
          <a:p>
            <a:r>
              <a:rPr lang="en-GB" dirty="0" smtClean="0"/>
              <a:t>Highly complex and critical fabrics can be weaved. </a:t>
            </a:r>
          </a:p>
          <a:p>
            <a:r>
              <a:rPr lang="en-GB" dirty="0" smtClean="0"/>
              <a:t>At a time it can control many </a:t>
            </a:r>
            <a:r>
              <a:rPr lang="en-GB" dirty="0" err="1" smtClean="0"/>
              <a:t>heald</a:t>
            </a:r>
            <a:r>
              <a:rPr lang="en-GB" dirty="0" smtClean="0"/>
              <a:t> frame</a:t>
            </a:r>
          </a:p>
          <a:p>
            <a:r>
              <a:rPr lang="en-GB" dirty="0" err="1" smtClean="0"/>
              <a:t>Faste</a:t>
            </a:r>
            <a:r>
              <a:rPr lang="en-GB" dirty="0" smtClean="0"/>
              <a:t> than the positive dobby as well as over conventional loom</a:t>
            </a:r>
          </a:p>
          <a:p>
            <a:r>
              <a:rPr lang="en-GB" dirty="0" smtClean="0"/>
              <a:t>Can produce close bottom shed</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r>
              <a:rPr lang="en-GB" b="1" dirty="0" smtClean="0"/>
              <a:t>Disadvantages of Negative Dobby:</a:t>
            </a:r>
            <a:endParaRPr lang="en-GB" dirty="0" smtClean="0"/>
          </a:p>
          <a:p>
            <a:r>
              <a:rPr lang="en-GB" dirty="0" smtClean="0"/>
              <a:t>In this shed only lowering of the shed is possible Due to more stress, yarn breakages more</a:t>
            </a:r>
          </a:p>
          <a:p>
            <a:r>
              <a:rPr lang="en-GB" dirty="0" smtClean="0"/>
              <a:t>It is not good for heavier fabric</a:t>
            </a:r>
          </a:p>
          <a:p>
            <a:r>
              <a:rPr lang="en-GB" dirty="0" smtClean="0"/>
              <a:t>It does not provide more high speed to the loom</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GB" b="1" dirty="0" smtClean="0"/>
              <a:t>Positive Dobby Shedding</a:t>
            </a:r>
            <a:endParaRPr lang="en-GB" dirty="0" smtClean="0"/>
          </a:p>
          <a:p>
            <a:r>
              <a:rPr lang="en-GB" dirty="0" smtClean="0"/>
              <a:t>Principles of positive dobby</a:t>
            </a:r>
          </a:p>
          <a:p>
            <a:r>
              <a:rPr lang="en-GB" dirty="0" smtClean="0"/>
              <a:t>In this type of shed lifting &amp; lowering of the </a:t>
            </a:r>
            <a:r>
              <a:rPr lang="en-GB" dirty="0" err="1" smtClean="0"/>
              <a:t>heald</a:t>
            </a:r>
            <a:r>
              <a:rPr lang="en-GB" dirty="0" smtClean="0"/>
              <a:t> frame both is possible.</a:t>
            </a:r>
          </a:p>
          <a:p>
            <a:r>
              <a:rPr lang="en-GB" dirty="0" smtClean="0"/>
              <a:t> Lifting is occurred by means of jack &amp; lever</a:t>
            </a:r>
          </a:p>
          <a:p>
            <a:r>
              <a:rPr lang="en-GB" dirty="0" smtClean="0"/>
              <a:t>lowering is occurred by means of spring under tension.</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629400"/>
          </a:xfrm>
        </p:spPr>
        <p:txBody>
          <a:bodyPr/>
          <a:lstStyle/>
          <a:p>
            <a:r>
              <a:rPr lang="en-GB" dirty="0" smtClean="0">
                <a:solidFill>
                  <a:srgbClr val="002060"/>
                </a:solidFill>
              </a:rPr>
              <a:t>Crank shaft rpm = picks per minute =speed is the loom </a:t>
            </a:r>
            <a:endParaRPr lang="en-GB" dirty="0" smtClean="0">
              <a:solidFill>
                <a:srgbClr val="00B050"/>
              </a:solidFill>
            </a:endParaRPr>
          </a:p>
          <a:p>
            <a:pPr>
              <a:buFont typeface="Wingdings" pitchFamily="2" charset="2"/>
              <a:buChar char="ü"/>
            </a:pPr>
            <a:r>
              <a:rPr lang="en-GB" dirty="0" smtClean="0">
                <a:solidFill>
                  <a:srgbClr val="00B050"/>
                </a:solidFill>
              </a:rPr>
              <a:t>Crank rpm =motor rpm X (motor pulley </a:t>
            </a:r>
            <a:r>
              <a:rPr lang="en-GB" dirty="0" err="1" smtClean="0">
                <a:solidFill>
                  <a:srgbClr val="00B050"/>
                </a:solidFill>
              </a:rPr>
              <a:t>dia</a:t>
            </a:r>
            <a:r>
              <a:rPr lang="en-GB" dirty="0" smtClean="0">
                <a:solidFill>
                  <a:srgbClr val="00B050"/>
                </a:solidFill>
              </a:rPr>
              <a:t> / Loom pulley </a:t>
            </a:r>
            <a:r>
              <a:rPr lang="en-GB" dirty="0" err="1" smtClean="0">
                <a:solidFill>
                  <a:srgbClr val="00B050"/>
                </a:solidFill>
              </a:rPr>
              <a:t>dia</a:t>
            </a:r>
            <a:r>
              <a:rPr lang="en-GB" dirty="0" smtClean="0">
                <a:solidFill>
                  <a:srgbClr val="00B050"/>
                </a:solidFill>
              </a:rPr>
              <a:t>) </a:t>
            </a:r>
          </a:p>
          <a:p>
            <a:pPr>
              <a:buFont typeface="Wingdings" pitchFamily="2" charset="2"/>
              <a:buChar char="ü"/>
            </a:pPr>
            <a:r>
              <a:rPr lang="en-GB" dirty="0" smtClean="0">
                <a:solidFill>
                  <a:srgbClr val="00B050"/>
                </a:solidFill>
              </a:rPr>
              <a:t>Bottom shaft rpm = crank shaft rpm X (Crank gear teeth / bottom shaft gear teeth)</a:t>
            </a:r>
          </a:p>
          <a:p>
            <a:pPr>
              <a:buFont typeface="Wingdings" pitchFamily="2" charset="2"/>
              <a:buChar char="Ø"/>
            </a:pPr>
            <a:r>
              <a:rPr lang="en-GB" dirty="0" smtClean="0">
                <a:solidFill>
                  <a:srgbClr val="7030A0"/>
                </a:solidFill>
              </a:rPr>
              <a:t>Loom Timings:</a:t>
            </a:r>
          </a:p>
          <a:p>
            <a:r>
              <a:rPr lang="en-GB" dirty="0" smtClean="0">
                <a:solidFill>
                  <a:srgbClr val="0070C0"/>
                </a:solidFill>
              </a:rPr>
              <a:t>Rotation of crank is divided in four angular groups</a:t>
            </a:r>
          </a:p>
          <a:p>
            <a:r>
              <a:rPr lang="en-GB" dirty="0" smtClean="0">
                <a:solidFill>
                  <a:srgbClr val="0070C0"/>
                </a:solidFill>
              </a:rPr>
              <a:t>0</a:t>
            </a:r>
            <a:r>
              <a:rPr lang="en-GB" baseline="30000" dirty="0" smtClean="0">
                <a:solidFill>
                  <a:srgbClr val="0070C0"/>
                </a:solidFill>
              </a:rPr>
              <a:t>o</a:t>
            </a:r>
            <a:r>
              <a:rPr lang="en-GB" strike="sngStrike" dirty="0" smtClean="0">
                <a:solidFill>
                  <a:srgbClr val="0070C0"/>
                </a:solidFill>
              </a:rPr>
              <a:t>→ </a:t>
            </a:r>
            <a:r>
              <a:rPr lang="en-GB" dirty="0" smtClean="0">
                <a:solidFill>
                  <a:srgbClr val="0070C0"/>
                </a:solidFill>
              </a:rPr>
              <a:t>Top,                              90</a:t>
            </a:r>
            <a:r>
              <a:rPr lang="en-GB" baseline="30000" dirty="0" smtClean="0">
                <a:solidFill>
                  <a:srgbClr val="0070C0"/>
                </a:solidFill>
              </a:rPr>
              <a:t>o</a:t>
            </a:r>
            <a:r>
              <a:rPr lang="en-GB" strike="sngStrike" dirty="0" smtClean="0">
                <a:solidFill>
                  <a:srgbClr val="0070C0"/>
                </a:solidFill>
              </a:rPr>
              <a:t>→</a:t>
            </a:r>
            <a:r>
              <a:rPr lang="en-GB" dirty="0" smtClean="0">
                <a:solidFill>
                  <a:srgbClr val="0070C0"/>
                </a:solidFill>
              </a:rPr>
              <a:t> Front,         180</a:t>
            </a:r>
            <a:r>
              <a:rPr lang="en-GB" baseline="30000" dirty="0" smtClean="0">
                <a:solidFill>
                  <a:srgbClr val="0070C0"/>
                </a:solidFill>
              </a:rPr>
              <a:t>o</a:t>
            </a:r>
            <a:r>
              <a:rPr lang="en-GB" strike="sngStrike" dirty="0" smtClean="0">
                <a:solidFill>
                  <a:srgbClr val="0070C0"/>
                </a:solidFill>
              </a:rPr>
              <a:t>→ </a:t>
            </a:r>
            <a:r>
              <a:rPr lang="en-GB" dirty="0" smtClean="0">
                <a:solidFill>
                  <a:srgbClr val="0070C0"/>
                </a:solidFill>
              </a:rPr>
              <a:t>Bottom,                   270</a:t>
            </a:r>
            <a:r>
              <a:rPr lang="en-GB" baseline="30000" dirty="0" smtClean="0">
                <a:solidFill>
                  <a:srgbClr val="0070C0"/>
                </a:solidFill>
              </a:rPr>
              <a:t>o</a:t>
            </a:r>
            <a:r>
              <a:rPr lang="en-GB" strike="sngStrike" dirty="0" smtClean="0">
                <a:solidFill>
                  <a:srgbClr val="0070C0"/>
                </a:solidFill>
              </a:rPr>
              <a:t>→ </a:t>
            </a:r>
            <a:r>
              <a:rPr lang="en-GB" dirty="0" smtClean="0">
                <a:solidFill>
                  <a:srgbClr val="0070C0"/>
                </a:solidFill>
              </a:rPr>
              <a:t>Back</a:t>
            </a:r>
            <a:endParaRPr lang="en-GB" dirty="0">
              <a:solidFill>
                <a:srgbClr val="0070C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a:bodyPr>
          <a:lstStyle/>
          <a:p>
            <a:r>
              <a:rPr lang="en-GB" b="1" dirty="0" smtClean="0"/>
              <a:t>Construction and Working Principle:</a:t>
            </a:r>
            <a:endParaRPr lang="en-GB" dirty="0" smtClean="0"/>
          </a:p>
          <a:p>
            <a:r>
              <a:rPr lang="en-GB" dirty="0" smtClean="0"/>
              <a:t>Positive dobby shedding is the combination of three Cylinders, jack lever, spring and a shaft</a:t>
            </a:r>
          </a:p>
          <a:p>
            <a:r>
              <a:rPr lang="en-GB" dirty="0" smtClean="0"/>
              <a:t>Between the three cylinders a shaft is fulcrum in one side the upper cylinder moves as the anti clockwise and lower cylinder moves as the clock wise direction</a:t>
            </a:r>
          </a:p>
          <a:p>
            <a:r>
              <a:rPr lang="en-GB" dirty="0" smtClean="0"/>
              <a:t>The main cylinder when get motion from the shaft when it found peg or pattern plan then the cylinder attached with the upper half toothed disc</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r>
              <a:rPr lang="en-GB" dirty="0" smtClean="0"/>
              <a:t>So that the </a:t>
            </a:r>
            <a:r>
              <a:rPr lang="en-GB" dirty="0" err="1" smtClean="0"/>
              <a:t>heald</a:t>
            </a:r>
            <a:r>
              <a:rPr lang="en-GB" dirty="0" smtClean="0"/>
              <a:t> frame is up &amp; when the pattern cylinder doesn’t found peg then the main cylinder attached with the lower half toothed disc </a:t>
            </a:r>
          </a:p>
          <a:p>
            <a:r>
              <a:rPr lang="en-GB" dirty="0" smtClean="0"/>
              <a:t>and the spring retains the </a:t>
            </a:r>
            <a:r>
              <a:rPr lang="en-GB" dirty="0" err="1" smtClean="0"/>
              <a:t>heald</a:t>
            </a:r>
            <a:r>
              <a:rPr lang="en-GB" dirty="0" smtClean="0"/>
              <a:t> frame to the downward direction</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
            </a:r>
            <a:br>
              <a:rPr lang="en-GB" b="1" dirty="0" smtClean="0"/>
            </a:br>
            <a:r>
              <a:rPr lang="en-GB" b="1" dirty="0" smtClean="0">
                <a:solidFill>
                  <a:srgbClr val="FF0000"/>
                </a:solidFill>
              </a:rPr>
              <a:t>Jacquard Shedding:</a:t>
            </a:r>
            <a:r>
              <a:rPr lang="en-GB" dirty="0" smtClean="0">
                <a:solidFill>
                  <a:srgbClr val="FF0000"/>
                </a:solidFill>
              </a:rPr>
              <a:t/>
            </a:r>
            <a:br>
              <a:rPr lang="en-GB" dirty="0" smtClean="0">
                <a:solidFill>
                  <a:srgbClr val="FF0000"/>
                </a:solidFill>
              </a:rPr>
            </a:br>
            <a:endParaRPr lang="en-GB" dirty="0">
              <a:solidFill>
                <a:srgbClr val="FF0000"/>
              </a:solidFill>
            </a:endParaRPr>
          </a:p>
        </p:txBody>
      </p:sp>
      <p:sp>
        <p:nvSpPr>
          <p:cNvPr id="3" name="Content Placeholder 2"/>
          <p:cNvSpPr>
            <a:spLocks noGrp="1"/>
          </p:cNvSpPr>
          <p:nvPr>
            <p:ph idx="1"/>
          </p:nvPr>
        </p:nvSpPr>
        <p:spPr>
          <a:xfrm>
            <a:off x="457200" y="1066800"/>
            <a:ext cx="8229600" cy="5257800"/>
          </a:xfrm>
        </p:spPr>
        <p:txBody>
          <a:bodyPr>
            <a:normAutofit fontScale="92500" lnSpcReduction="10000"/>
          </a:bodyPr>
          <a:lstStyle/>
          <a:p>
            <a:r>
              <a:rPr lang="en-GB" dirty="0" smtClean="0"/>
              <a:t>To provide with unlimited design width, jacquard shedding is needed</a:t>
            </a:r>
          </a:p>
          <a:p>
            <a:r>
              <a:rPr lang="en-GB" dirty="0" smtClean="0"/>
              <a:t>This shedding motion has no shafts, instead, a hardness consisting of as many cords as there are ends in the warp sheet connects each end individually to the jacquard machine</a:t>
            </a:r>
          </a:p>
          <a:p>
            <a:r>
              <a:rPr lang="en-GB" dirty="0" smtClean="0"/>
              <a:t>Each warp could weave independently of all others. Complex and most versatile shedding motion</a:t>
            </a:r>
          </a:p>
          <a:p>
            <a:r>
              <a:rPr lang="en-GB" dirty="0" smtClean="0"/>
              <a:t>Biggest weave is possible with jacquard shedding as each warp yarn may be individually controlled.</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r>
              <a:rPr lang="en-GB" dirty="0" smtClean="0"/>
              <a:t>A Jacquard attachment has blades, hooks, needles, a </a:t>
            </a:r>
            <a:r>
              <a:rPr lang="en-GB" dirty="0" err="1" smtClean="0"/>
              <a:t>griffe</a:t>
            </a:r>
            <a:r>
              <a:rPr lang="en-GB" dirty="0" smtClean="0"/>
              <a:t>, </a:t>
            </a:r>
            <a:r>
              <a:rPr lang="en-GB" dirty="0" err="1" smtClean="0"/>
              <a:t>griffe</a:t>
            </a:r>
            <a:r>
              <a:rPr lang="en-GB" dirty="0" smtClean="0"/>
              <a:t> hooks, and a perforated cylinder</a:t>
            </a:r>
          </a:p>
          <a:p>
            <a:r>
              <a:rPr lang="en-GB" dirty="0" smtClean="0"/>
              <a:t>The warp strands, drawn through the heddle eyes, are tied to the loom by harness cords, which are threaded through a comber board for even distribution over the width of the loom</a:t>
            </a:r>
          </a:p>
          <a:p>
            <a:r>
              <a:rPr lang="en-GB" dirty="0" smtClean="0"/>
              <a:t>The blades set in a blade frame, move up and down. The hooks that are near the blades are engaged by them and lifted up, and the warp strands are also lifted by the </a:t>
            </a:r>
            <a:r>
              <a:rPr lang="en-GB" dirty="0" err="1" smtClean="0"/>
              <a:t>griffe</a:t>
            </a:r>
            <a:r>
              <a:rPr lang="en-GB" dirty="0" smtClean="0"/>
              <a:t> hooks and harness cords to form the upper part of the shed (the warp yarn in the fabric)</a:t>
            </a:r>
          </a:p>
          <a:p>
            <a:r>
              <a:rPr lang="en-GB" dirty="0" smtClean="0"/>
              <a:t>Hooks that are out of reach of the blades drop, together with the </a:t>
            </a:r>
            <a:r>
              <a:rPr lang="en-GB" dirty="0" err="1" smtClean="0"/>
              <a:t>griffe</a:t>
            </a:r>
            <a:r>
              <a:rPr lang="en-GB" dirty="0" smtClean="0"/>
              <a:t>. The hooks and the warp strands drop because they are attached to weights</a:t>
            </a:r>
          </a:p>
          <a:p>
            <a:r>
              <a:rPr lang="en-GB" dirty="0" smtClean="0"/>
              <a:t>The lowered strands of the warp yarn form the lower part of the shed (the woof yarn in the fabric)</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10000"/>
          </a:bodyPr>
          <a:lstStyle/>
          <a:p>
            <a:r>
              <a:rPr lang="en-GB" dirty="0" smtClean="0"/>
              <a:t>The hooks coming from the area of the blades’ action are drawn out by needles activated by the cylinder, which in turn has a rocking and rotating motion</a:t>
            </a:r>
          </a:p>
          <a:p>
            <a:r>
              <a:rPr lang="en-GB" dirty="0" smtClean="0"/>
              <a:t>A piece of cardboard consisting of individual paper cards is placed on the cylinder</a:t>
            </a:r>
          </a:p>
          <a:p>
            <a:r>
              <a:rPr lang="en-GB" dirty="0" smtClean="0"/>
              <a:t>These cards have perforations, and when a needle comes to a perforation it enters the cylinder and the hook stays near the blade, but when a needle does not meet a perforation it is pushed back and the hook is kept away from the knife</a:t>
            </a:r>
          </a:p>
          <a:p>
            <a:r>
              <a:rPr lang="en-GB" dirty="0" smtClean="0"/>
              <a:t>By combining perforated and un perforated places on the cards it is possible to exercise complete control over the raising and lowering of warp strands and to form a design on the fabric.</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pic>
        <p:nvPicPr>
          <p:cNvPr id="7" name="image19.jpeg"/>
          <p:cNvPicPr/>
          <p:nvPr/>
        </p:nvPicPr>
        <p:blipFill>
          <a:blip r:embed="rId2"/>
          <a:srcRect/>
          <a:stretch>
            <a:fillRect/>
          </a:stretch>
        </p:blipFill>
        <p:spPr bwMode="auto">
          <a:xfrm>
            <a:off x="1524000" y="685800"/>
            <a:ext cx="6019799" cy="5486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lnSpcReduction="10000"/>
          </a:bodyPr>
          <a:lstStyle/>
          <a:p>
            <a:r>
              <a:rPr lang="en-GB" b="1" dirty="0" smtClean="0"/>
              <a:t>Advantages of Jacquard Shedding</a:t>
            </a:r>
            <a:endParaRPr lang="en-GB" dirty="0" smtClean="0"/>
          </a:p>
          <a:p>
            <a:r>
              <a:rPr lang="en-GB" dirty="0" smtClean="0"/>
              <a:t>Jacquard shedding mechanisms are capable of producing large and intricate weave designs that are beyond the scope of dobby shedding mechanisms</a:t>
            </a:r>
          </a:p>
          <a:p>
            <a:r>
              <a:rPr lang="en-GB" dirty="0" smtClean="0"/>
              <a:t>In jacquard weaving, it is possible to control every warp yarn individually</a:t>
            </a:r>
          </a:p>
          <a:p>
            <a:r>
              <a:rPr lang="en-GB" dirty="0" smtClean="0"/>
              <a:t>Many specialized types of jacquard machine have been developed for weaving particular kinds of fabric, such as terry towels, damasks, and carpets</a:t>
            </a:r>
          </a:p>
          <a:p>
            <a:r>
              <a:rPr lang="en-GB" dirty="0" smtClean="0"/>
              <a:t>Most of the rest are general purpose types that are comparatively easy to classify </a:t>
            </a:r>
          </a:p>
          <a:p>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GB" dirty="0" smtClean="0"/>
              <a:t>For details, students may go through study material which is uploaded online</a:t>
            </a:r>
          </a:p>
          <a:p>
            <a:r>
              <a:rPr lang="en-GB" dirty="0" smtClean="0"/>
              <a:t>In case of any query, </a:t>
            </a:r>
            <a:r>
              <a:rPr lang="en-GB" b="1" dirty="0" smtClean="0">
                <a:solidFill>
                  <a:srgbClr val="00B0F0"/>
                </a:solidFill>
              </a:rPr>
              <a:t>students may ask on my contact no between 8.00-9.00 pm </a:t>
            </a:r>
            <a:r>
              <a:rPr lang="en-GB" dirty="0" smtClean="0"/>
              <a:t>on my contact no: </a:t>
            </a:r>
            <a:r>
              <a:rPr lang="en-GB" b="1" u="sng" dirty="0" smtClean="0">
                <a:solidFill>
                  <a:srgbClr val="FF0000"/>
                </a:solidFill>
              </a:rPr>
              <a:t>8953911070/9415737371</a:t>
            </a:r>
          </a:p>
          <a:p>
            <a:pPr algn="ctr">
              <a:buNone/>
            </a:pPr>
            <a:r>
              <a:rPr lang="en-GB" b="1" dirty="0" smtClean="0">
                <a:solidFill>
                  <a:srgbClr val="00B050"/>
                </a:solidFill>
              </a:rPr>
              <a:t>“This is end of lecture-1 &amp;2”</a:t>
            </a:r>
            <a:endParaRPr lang="en-GB" b="1" dirty="0">
              <a:solidFill>
                <a:srgbClr val="00B050"/>
              </a:solidFill>
            </a:endParaRPr>
          </a:p>
        </p:txBody>
      </p:sp>
      <p:sp>
        <p:nvSpPr>
          <p:cNvPr id="4" name="Date Placeholder 3"/>
          <p:cNvSpPr>
            <a:spLocks noGrp="1"/>
          </p:cNvSpPr>
          <p:nvPr>
            <p:ph type="dt" sz="half" idx="10"/>
          </p:nvPr>
        </p:nvSpPr>
        <p:spPr/>
        <p:txBody>
          <a:bodyPr/>
          <a:lstStyle/>
          <a:p>
            <a:fld id="{FC99A6D9-1F23-4FB4-AC48-7B752328321A}" type="datetime1">
              <a:rPr lang="en-US" smtClean="0"/>
              <a:pPr/>
              <a:t>4/2/2020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AKSGangwar</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Shedding</a:t>
            </a:r>
            <a:endParaRPr lang="en-GB" b="1" dirty="0">
              <a:solidFill>
                <a:srgbClr val="FF0000"/>
              </a:solidFill>
            </a:endParaRPr>
          </a:p>
        </p:txBody>
      </p:sp>
      <p:sp>
        <p:nvSpPr>
          <p:cNvPr id="3" name="Content Placeholder 2"/>
          <p:cNvSpPr>
            <a:spLocks noGrp="1"/>
          </p:cNvSpPr>
          <p:nvPr>
            <p:ph idx="1"/>
          </p:nvPr>
        </p:nvSpPr>
        <p:spPr>
          <a:xfrm>
            <a:off x="457200" y="1143000"/>
            <a:ext cx="8229600" cy="5334000"/>
          </a:xfrm>
        </p:spPr>
        <p:txBody>
          <a:bodyPr/>
          <a:lstStyle/>
          <a:p>
            <a:pPr>
              <a:buFont typeface="Wingdings" pitchFamily="2" charset="2"/>
              <a:buChar char="v"/>
            </a:pPr>
            <a:r>
              <a:rPr lang="en-GB" dirty="0" smtClean="0">
                <a:solidFill>
                  <a:srgbClr val="00B050"/>
                </a:solidFill>
              </a:rPr>
              <a:t>Object: division of single layer of warp sheet in to two layer is known as shedding</a:t>
            </a:r>
          </a:p>
          <a:p>
            <a:pPr>
              <a:buFont typeface="Wingdings" pitchFamily="2" charset="2"/>
              <a:buChar char="v"/>
            </a:pPr>
            <a:r>
              <a:rPr lang="en-GB" dirty="0" smtClean="0">
                <a:solidFill>
                  <a:srgbClr val="00B050"/>
                </a:solidFill>
              </a:rPr>
              <a:t>Sheds are formed with the help of </a:t>
            </a:r>
            <a:r>
              <a:rPr lang="en-GB" dirty="0" err="1" smtClean="0">
                <a:solidFill>
                  <a:srgbClr val="00B050"/>
                </a:solidFill>
              </a:rPr>
              <a:t>heald</a:t>
            </a:r>
            <a:r>
              <a:rPr lang="en-GB" dirty="0" smtClean="0">
                <a:solidFill>
                  <a:srgbClr val="00B050"/>
                </a:solidFill>
              </a:rPr>
              <a:t> shafts</a:t>
            </a:r>
          </a:p>
          <a:p>
            <a:pPr>
              <a:buFont typeface="Wingdings" pitchFamily="2" charset="2"/>
              <a:buChar char="v"/>
            </a:pPr>
            <a:r>
              <a:rPr lang="en-GB" dirty="0" smtClean="0">
                <a:solidFill>
                  <a:srgbClr val="00B050"/>
                </a:solidFill>
              </a:rPr>
              <a:t>There are three shedding mechanisms-</a:t>
            </a:r>
          </a:p>
          <a:p>
            <a:pPr>
              <a:buFont typeface="Wingdings" pitchFamily="2" charset="2"/>
              <a:buChar char="v"/>
            </a:pPr>
            <a:r>
              <a:rPr lang="en-GB" dirty="0" smtClean="0">
                <a:solidFill>
                  <a:srgbClr val="00B050"/>
                </a:solidFill>
              </a:rPr>
              <a:t>Tappet</a:t>
            </a:r>
          </a:p>
          <a:p>
            <a:pPr>
              <a:buFont typeface="Wingdings" pitchFamily="2" charset="2"/>
              <a:buChar char="v"/>
            </a:pPr>
            <a:r>
              <a:rPr lang="en-GB" dirty="0" smtClean="0">
                <a:solidFill>
                  <a:srgbClr val="00B050"/>
                </a:solidFill>
              </a:rPr>
              <a:t>Dobby</a:t>
            </a:r>
          </a:p>
          <a:p>
            <a:pPr>
              <a:buFont typeface="Wingdings" pitchFamily="2" charset="2"/>
              <a:buChar char="v"/>
            </a:pPr>
            <a:r>
              <a:rPr lang="en-GB" dirty="0" smtClean="0">
                <a:solidFill>
                  <a:srgbClr val="00B050"/>
                </a:solidFill>
              </a:rPr>
              <a:t>Jacquard</a:t>
            </a: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GB" b="1" dirty="0" smtClean="0">
                <a:solidFill>
                  <a:srgbClr val="FF0000"/>
                </a:solidFill>
              </a:rPr>
              <a:t>Type of sheds</a:t>
            </a:r>
            <a:endParaRPr lang="en-GB" b="1" dirty="0">
              <a:solidFill>
                <a:srgbClr val="FF0000"/>
              </a:solidFill>
            </a:endParaRPr>
          </a:p>
        </p:txBody>
      </p:sp>
      <p:sp>
        <p:nvSpPr>
          <p:cNvPr id="3" name="Content Placeholder 2"/>
          <p:cNvSpPr>
            <a:spLocks noGrp="1"/>
          </p:cNvSpPr>
          <p:nvPr>
            <p:ph idx="1"/>
          </p:nvPr>
        </p:nvSpPr>
        <p:spPr>
          <a:xfrm>
            <a:off x="457200" y="1219200"/>
            <a:ext cx="8229600" cy="5181600"/>
          </a:xfrm>
        </p:spPr>
        <p:txBody>
          <a:bodyPr/>
          <a:lstStyle/>
          <a:p>
            <a:pPr>
              <a:buFont typeface="Wingdings" pitchFamily="2" charset="2"/>
              <a:buChar char="v"/>
            </a:pPr>
            <a:r>
              <a:rPr lang="en-GB" b="1" dirty="0" smtClean="0">
                <a:solidFill>
                  <a:schemeClr val="accent2"/>
                </a:solidFill>
              </a:rPr>
              <a:t>Open sheds:</a:t>
            </a:r>
          </a:p>
          <a:p>
            <a:pPr>
              <a:buFont typeface="Wingdings" pitchFamily="2" charset="2"/>
              <a:buChar char="Ø"/>
            </a:pPr>
            <a:r>
              <a:rPr lang="en-GB" b="1" dirty="0" smtClean="0">
                <a:solidFill>
                  <a:srgbClr val="002060"/>
                </a:solidFill>
              </a:rPr>
              <a:t>In fully opened </a:t>
            </a:r>
            <a:r>
              <a:rPr lang="en-GB" b="1" dirty="0" smtClean="0">
                <a:solidFill>
                  <a:srgbClr val="0070C0"/>
                </a:solidFill>
              </a:rPr>
              <a:t>shed, the shed is always in open position</a:t>
            </a:r>
          </a:p>
          <a:p>
            <a:pPr>
              <a:buFont typeface="Wingdings" pitchFamily="2" charset="2"/>
              <a:buChar char="Ø"/>
            </a:pPr>
            <a:r>
              <a:rPr lang="en-GB" b="1" dirty="0" smtClean="0">
                <a:solidFill>
                  <a:srgbClr val="0070C0"/>
                </a:solidFill>
              </a:rPr>
              <a:t>Two stationary lines are formed (one at top &amp; other on bottom)</a:t>
            </a:r>
          </a:p>
          <a:p>
            <a:pPr>
              <a:buFont typeface="Wingdings" pitchFamily="2" charset="2"/>
              <a:buChar char="Ø"/>
            </a:pPr>
            <a:r>
              <a:rPr lang="en-GB" b="1" dirty="0" smtClean="0">
                <a:solidFill>
                  <a:srgbClr val="0070C0"/>
                </a:solidFill>
              </a:rPr>
              <a:t> after insertion of pick, threads from top position comes lower at a centre position and  threads of bottom position raised to that centre position</a:t>
            </a:r>
            <a:endParaRPr lang="en-GB" b="1" dirty="0">
              <a:solidFill>
                <a:srgbClr val="0070C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a:buFont typeface="Wingdings" pitchFamily="2" charset="2"/>
              <a:buChar char="Ø"/>
            </a:pPr>
            <a:r>
              <a:rPr lang="en-GB" dirty="0" smtClean="0">
                <a:solidFill>
                  <a:srgbClr val="7030A0"/>
                </a:solidFill>
              </a:rPr>
              <a:t>In semi open shed</a:t>
            </a:r>
            <a:r>
              <a:rPr lang="en-GB" dirty="0" smtClean="0">
                <a:solidFill>
                  <a:srgbClr val="0070C0"/>
                </a:solidFill>
              </a:rPr>
              <a:t>, a stationary bottom line is retained.</a:t>
            </a:r>
          </a:p>
          <a:p>
            <a:pPr>
              <a:buFont typeface="Wingdings" pitchFamily="2" charset="2"/>
              <a:buChar char="Ø"/>
            </a:pPr>
            <a:r>
              <a:rPr lang="en-GB" dirty="0" smtClean="0">
                <a:solidFill>
                  <a:srgbClr val="0070C0"/>
                </a:solidFill>
              </a:rPr>
              <a:t>The top line is movable one.</a:t>
            </a:r>
          </a:p>
          <a:p>
            <a:pPr>
              <a:buFont typeface="Wingdings" pitchFamily="2" charset="2"/>
              <a:buChar char="Ø"/>
            </a:pPr>
            <a:r>
              <a:rPr lang="en-GB" dirty="0" smtClean="0">
                <a:solidFill>
                  <a:srgbClr val="0070C0"/>
                </a:solidFill>
              </a:rPr>
              <a:t>After insertion of pick, the top line moves towards the bottom line.</a:t>
            </a:r>
          </a:p>
          <a:p>
            <a:pPr>
              <a:buFont typeface="Wingdings" pitchFamily="2" charset="2"/>
              <a:buChar char="v"/>
            </a:pPr>
            <a:r>
              <a:rPr lang="en-GB" b="1" dirty="0" smtClean="0">
                <a:solidFill>
                  <a:schemeClr val="accent2"/>
                </a:solidFill>
              </a:rPr>
              <a:t>Closed Sheds:</a:t>
            </a:r>
          </a:p>
          <a:p>
            <a:pPr>
              <a:buFont typeface="Wingdings" pitchFamily="2" charset="2"/>
              <a:buChar char="Ø"/>
            </a:pPr>
            <a:r>
              <a:rPr lang="en-GB" dirty="0" smtClean="0">
                <a:solidFill>
                  <a:srgbClr val="0070C0"/>
                </a:solidFill>
              </a:rPr>
              <a:t>Shed closes after insertion of pick</a:t>
            </a:r>
          </a:p>
          <a:p>
            <a:r>
              <a:rPr lang="en-GB" dirty="0" smtClean="0">
                <a:solidFill>
                  <a:srgbClr val="7030A0"/>
                </a:solidFill>
              </a:rPr>
              <a:t>In </a:t>
            </a:r>
            <a:r>
              <a:rPr lang="en-GB" b="1" dirty="0" smtClean="0">
                <a:solidFill>
                  <a:srgbClr val="7030A0"/>
                </a:solidFill>
              </a:rPr>
              <a:t>centre close shed</a:t>
            </a:r>
            <a:r>
              <a:rPr lang="en-GB" dirty="0" smtClean="0">
                <a:solidFill>
                  <a:srgbClr val="7030A0"/>
                </a:solidFill>
              </a:rPr>
              <a:t>, warp threads move in upward &amp; downward direction from a centre line.</a:t>
            </a:r>
          </a:p>
          <a:p>
            <a:r>
              <a:rPr lang="en-GB" dirty="0" smtClean="0">
                <a:solidFill>
                  <a:srgbClr val="7030A0"/>
                </a:solidFill>
              </a:rPr>
              <a:t>Both the lines meet at the centre line after insertion of pick </a:t>
            </a:r>
            <a:endParaRPr lang="en-GB" dirty="0">
              <a:solidFill>
                <a:srgbClr val="7030A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686800" cy="6172200"/>
          </a:xfrm>
        </p:spPr>
        <p:txBody>
          <a:bodyPr/>
          <a:lstStyle/>
          <a:p>
            <a:pPr>
              <a:buFont typeface="Wingdings" pitchFamily="2" charset="2"/>
              <a:buChar char="Ø"/>
            </a:pPr>
            <a:r>
              <a:rPr lang="en-GB" b="1" dirty="0" smtClean="0">
                <a:solidFill>
                  <a:srgbClr val="7030A0"/>
                </a:solidFill>
              </a:rPr>
              <a:t>Bottom closed shed:</a:t>
            </a:r>
          </a:p>
          <a:p>
            <a:pPr>
              <a:buFont typeface="Wingdings" pitchFamily="2" charset="2"/>
              <a:buChar char="Ø"/>
            </a:pPr>
            <a:r>
              <a:rPr lang="en-GB" dirty="0" smtClean="0">
                <a:solidFill>
                  <a:srgbClr val="7030A0"/>
                </a:solidFill>
              </a:rPr>
              <a:t>This is formed by giving motion to only those threads that form the top line</a:t>
            </a:r>
          </a:p>
          <a:p>
            <a:pPr>
              <a:buFont typeface="Wingdings" pitchFamily="2" charset="2"/>
              <a:buChar char="Ø"/>
            </a:pPr>
            <a:r>
              <a:rPr lang="en-GB" dirty="0" smtClean="0">
                <a:solidFill>
                  <a:srgbClr val="7030A0"/>
                </a:solidFill>
              </a:rPr>
              <a:t>After insertion of pick, all warp threads come to the bottom line</a:t>
            </a: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172200"/>
          </a:xfrm>
        </p:spPr>
        <p:txBody>
          <a:bodyPr/>
          <a:lstStyle/>
          <a:p>
            <a:r>
              <a:rPr lang="en-GB" dirty="0" smtClean="0">
                <a:solidFill>
                  <a:srgbClr val="002060"/>
                </a:solidFill>
              </a:rPr>
              <a:t>These are two types:</a:t>
            </a:r>
          </a:p>
          <a:p>
            <a:r>
              <a:rPr lang="en-GB" dirty="0" smtClean="0">
                <a:solidFill>
                  <a:srgbClr val="002060"/>
                </a:solidFill>
              </a:rPr>
              <a:t>Positive: in this tappets control upward &amp; downward movements of </a:t>
            </a:r>
            <a:r>
              <a:rPr lang="en-GB" dirty="0" err="1" smtClean="0">
                <a:solidFill>
                  <a:srgbClr val="002060"/>
                </a:solidFill>
              </a:rPr>
              <a:t>heald</a:t>
            </a:r>
            <a:endParaRPr lang="en-GB" dirty="0" smtClean="0">
              <a:solidFill>
                <a:srgbClr val="002060"/>
              </a:solidFill>
            </a:endParaRPr>
          </a:p>
          <a:p>
            <a:pPr>
              <a:buNone/>
            </a:pPr>
            <a:r>
              <a:rPr lang="en-GB" dirty="0" smtClean="0">
                <a:solidFill>
                  <a:srgbClr val="C00000"/>
                </a:solidFill>
              </a:rPr>
              <a:t>(Ref: see the tappet in study material)</a:t>
            </a:r>
          </a:p>
          <a:p>
            <a:r>
              <a:rPr lang="en-GB" dirty="0" smtClean="0">
                <a:solidFill>
                  <a:srgbClr val="002060"/>
                </a:solidFill>
              </a:rPr>
              <a:t>Negative: If tappet controls only one way movement of </a:t>
            </a:r>
            <a:r>
              <a:rPr lang="en-GB" dirty="0" err="1" smtClean="0">
                <a:solidFill>
                  <a:srgbClr val="002060"/>
                </a:solidFill>
              </a:rPr>
              <a:t>healds</a:t>
            </a:r>
            <a:r>
              <a:rPr lang="en-GB" dirty="0" smtClean="0">
                <a:solidFill>
                  <a:srgbClr val="002060"/>
                </a:solidFill>
              </a:rPr>
              <a:t> either in upward or downward movement of </a:t>
            </a:r>
            <a:r>
              <a:rPr lang="en-GB" dirty="0" err="1" smtClean="0">
                <a:solidFill>
                  <a:srgbClr val="002060"/>
                </a:solidFill>
              </a:rPr>
              <a:t>healds</a:t>
            </a:r>
            <a:r>
              <a:rPr lang="en-GB" dirty="0" smtClean="0">
                <a:solidFill>
                  <a:srgbClr val="002060"/>
                </a:solidFill>
              </a:rPr>
              <a:t>. </a:t>
            </a:r>
          </a:p>
          <a:p>
            <a:r>
              <a:rPr lang="en-GB" dirty="0" err="1" smtClean="0">
                <a:solidFill>
                  <a:srgbClr val="002060"/>
                </a:solidFill>
              </a:rPr>
              <a:t>Heald</a:t>
            </a:r>
            <a:r>
              <a:rPr lang="en-GB" dirty="0" smtClean="0">
                <a:solidFill>
                  <a:srgbClr val="002060"/>
                </a:solidFill>
              </a:rPr>
              <a:t> shafts are </a:t>
            </a:r>
            <a:r>
              <a:rPr lang="en-GB" dirty="0" err="1" smtClean="0">
                <a:solidFill>
                  <a:srgbClr val="002060"/>
                </a:solidFill>
              </a:rPr>
              <a:t>returnrd</a:t>
            </a:r>
            <a:r>
              <a:rPr lang="en-GB" dirty="0" smtClean="0">
                <a:solidFill>
                  <a:srgbClr val="002060"/>
                </a:solidFill>
              </a:rPr>
              <a:t> by the external devices like dead weight, roller, springs etc.</a:t>
            </a:r>
            <a:endParaRPr lang="en-GB" dirty="0">
              <a:solidFill>
                <a:srgbClr val="002060"/>
              </a:solidFill>
            </a:endParaRPr>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100" b="1" dirty="0" smtClean="0">
                <a:solidFill>
                  <a:srgbClr val="FF0000"/>
                </a:solidFill>
              </a:rPr>
              <a:t/>
            </a:r>
            <a:br>
              <a:rPr lang="en-US" sz="3100" b="1" dirty="0" smtClean="0">
                <a:solidFill>
                  <a:srgbClr val="FF0000"/>
                </a:solidFill>
              </a:rPr>
            </a:br>
            <a:r>
              <a:rPr lang="en-US" sz="3100" b="1" dirty="0" smtClean="0">
                <a:solidFill>
                  <a:srgbClr val="FF0000"/>
                </a:solidFill>
              </a:rPr>
              <a:t>Negative Tappet Shedding Mechanism Construction</a:t>
            </a:r>
            <a:r>
              <a:rPr lang="en-GB" dirty="0" smtClean="0"/>
              <a:t/>
            </a:r>
            <a:br>
              <a:rPr lang="en-GB" dirty="0" smtClean="0"/>
            </a:b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pic>
        <p:nvPicPr>
          <p:cNvPr id="7" name="image12.jpeg"/>
          <p:cNvPicPr/>
          <p:nvPr/>
        </p:nvPicPr>
        <p:blipFill>
          <a:blip r:embed="rId2"/>
          <a:srcRect/>
          <a:stretch>
            <a:fillRect/>
          </a:stretch>
        </p:blipFill>
        <p:spPr bwMode="auto">
          <a:xfrm>
            <a:off x="1066800" y="1066800"/>
            <a:ext cx="6629400" cy="466410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b="1" dirty="0" smtClean="0"/>
              <a:t>Timings and Setting:</a:t>
            </a:r>
            <a:endParaRPr lang="en-GB" dirty="0"/>
          </a:p>
        </p:txBody>
      </p:sp>
      <p:sp>
        <p:nvSpPr>
          <p:cNvPr id="3" name="Content Placeholder 2"/>
          <p:cNvSpPr>
            <a:spLocks noGrp="1"/>
          </p:cNvSpPr>
          <p:nvPr>
            <p:ph idx="1"/>
          </p:nvPr>
        </p:nvSpPr>
        <p:spPr>
          <a:xfrm>
            <a:off x="228600" y="990600"/>
            <a:ext cx="8763000" cy="5562600"/>
          </a:xfrm>
        </p:spPr>
        <p:txBody>
          <a:bodyPr>
            <a:normAutofit/>
          </a:bodyPr>
          <a:lstStyle/>
          <a:p>
            <a:r>
              <a:rPr lang="en-GB" dirty="0" smtClean="0"/>
              <a:t>Turn the crank to the top centre position.</a:t>
            </a:r>
          </a:p>
          <a:p>
            <a:r>
              <a:rPr lang="en-GB" dirty="0" smtClean="0"/>
              <a:t> Fix the anti-friction bowls to the treadle levers; they should move freely in the slots.</a:t>
            </a:r>
          </a:p>
          <a:p>
            <a:r>
              <a:rPr lang="en-GB" dirty="0" smtClean="0"/>
              <a:t> Fix the treadle levers with a bracket to the back rail of the loom.</a:t>
            </a:r>
          </a:p>
          <a:p>
            <a:r>
              <a:rPr lang="en-GB" dirty="0" smtClean="0"/>
              <a:t>Set the grid and grid bracket to the front rail of the loom in the slots of the grid.</a:t>
            </a:r>
          </a:p>
          <a:p>
            <a:r>
              <a:rPr lang="en-GB" dirty="0" smtClean="0"/>
              <a:t> Make sure that the tappet with the lower throw is fixed to the bottom shaft at the starting handle side.</a:t>
            </a:r>
            <a:endParaRPr lang="en-GB" dirty="0"/>
          </a:p>
        </p:txBody>
      </p:sp>
      <p:sp>
        <p:nvSpPr>
          <p:cNvPr id="4" name="Date Placeholder 3"/>
          <p:cNvSpPr>
            <a:spLocks noGrp="1"/>
          </p:cNvSpPr>
          <p:nvPr>
            <p:ph type="dt" sz="half" idx="10"/>
          </p:nvPr>
        </p:nvSpPr>
        <p:spPr/>
        <p:txBody>
          <a:bodyPr/>
          <a:lstStyle/>
          <a:p>
            <a:fld id="{543FDB13-5333-4058-8F3B-3C3C76A4547E}" type="datetime1">
              <a:rPr lang="en-US" smtClean="0"/>
              <a:pPr/>
              <a:t>4/2/2020</a:t>
            </a:fld>
            <a:endParaRPr lang="en-US"/>
          </a:p>
        </p:txBody>
      </p:sp>
      <p:sp>
        <p:nvSpPr>
          <p:cNvPr id="5" name="Footer Placeholder 4"/>
          <p:cNvSpPr>
            <a:spLocks noGrp="1"/>
          </p:cNvSpPr>
          <p:nvPr>
            <p:ph type="ftr" sz="quarter" idx="11"/>
          </p:nvPr>
        </p:nvSpPr>
        <p:spPr/>
        <p:txBody>
          <a:bodyPr/>
          <a:lstStyle/>
          <a:p>
            <a:r>
              <a:rPr lang="en-US" smtClean="0"/>
              <a:t>AKSGangwar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1778</Words>
  <Application>Microsoft Office PowerPoint</Application>
  <PresentationFormat>On-screen Show (4:3)</PresentationFormat>
  <Paragraphs>199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L-3, Shedding Mechanism of Loom</vt:lpstr>
      <vt:lpstr>Slide 2</vt:lpstr>
      <vt:lpstr>Shedding</vt:lpstr>
      <vt:lpstr>Type of sheds</vt:lpstr>
      <vt:lpstr>Slide 5</vt:lpstr>
      <vt:lpstr>Slide 6</vt:lpstr>
      <vt:lpstr>Slide 7</vt:lpstr>
      <vt:lpstr> Negative Tappet Shedding Mechanism Construction </vt:lpstr>
      <vt:lpstr>Timings and Setting:</vt:lpstr>
      <vt:lpstr>Slide 10</vt:lpstr>
      <vt:lpstr> Advantages and Disadvantages of Tappet Shedding: </vt:lpstr>
      <vt:lpstr> Disadvantages: </vt:lpstr>
      <vt:lpstr>Dobby Shedding </vt:lpstr>
      <vt:lpstr> Principle of Negative Dobby Shedding: </vt:lpstr>
      <vt:lpstr> Working Principle: </vt:lpstr>
      <vt:lpstr>Slide 16</vt:lpstr>
      <vt:lpstr>Slide 17</vt:lpstr>
      <vt:lpstr>Slide 18</vt:lpstr>
      <vt:lpstr>Slide 19</vt:lpstr>
      <vt:lpstr>Slide 20</vt:lpstr>
      <vt:lpstr>Slide 21</vt:lpstr>
      <vt:lpstr> Jacquard Shedding: </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Weaving </dc:title>
  <dc:creator>ACER</dc:creator>
  <cp:lastModifiedBy>Windows User</cp:lastModifiedBy>
  <cp:revision>52</cp:revision>
  <dcterms:created xsi:type="dcterms:W3CDTF">2006-08-16T00:00:00Z</dcterms:created>
  <dcterms:modified xsi:type="dcterms:W3CDTF">2020-04-02T13:49:22Z</dcterms:modified>
</cp:coreProperties>
</file>